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layfair Display Medium"/>
      <p:regular r:id="rId32"/>
      <p:bold r:id="rId33"/>
      <p:italic r:id="rId34"/>
      <p:boldItalic r:id="rId35"/>
    </p:embeddedFont>
    <p:embeddedFont>
      <p:font typeface="Raleway"/>
      <p:regular r:id="rId36"/>
      <p:bold r:id="rId37"/>
      <p:italic r:id="rId38"/>
      <p:boldItalic r:id="rId39"/>
    </p:embeddedFont>
    <p:embeddedFont>
      <p:font typeface="Raleway SemiBold"/>
      <p:regular r:id="rId40"/>
      <p:bold r:id="rId41"/>
      <p:italic r:id="rId42"/>
      <p:boldItalic r:id="rId43"/>
    </p:embeddedFont>
    <p:embeddedFont>
      <p:font typeface="Roboto"/>
      <p:regular r:id="rId44"/>
      <p:bold r:id="rId45"/>
      <p:italic r:id="rId46"/>
      <p:boldItalic r:id="rId47"/>
    </p:embeddedFont>
    <p:embeddedFont>
      <p:font typeface="Playfair Display"/>
      <p:regular r:id="rId48"/>
      <p:bold r:id="rId49"/>
      <p:italic r:id="rId50"/>
      <p:boldItalic r:id="rId51"/>
    </p:embeddedFont>
    <p:embeddedFont>
      <p:font typeface="Montserrat"/>
      <p:regular r:id="rId52"/>
      <p:bold r:id="rId53"/>
      <p:italic r:id="rId54"/>
      <p:boldItalic r:id="rId55"/>
    </p:embeddedFont>
    <p:embeddedFont>
      <p:font typeface="Playfair Display ExtraBold"/>
      <p:bold r:id="rId56"/>
      <p:boldItalic r:id="rId57"/>
    </p:embeddedFont>
    <p:embeddedFont>
      <p:font typeface="Oswald"/>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SemiBold-regular.fntdata"/><Relationship Id="rId42" Type="http://schemas.openxmlformats.org/officeDocument/2006/relationships/font" Target="fonts/RalewaySemiBold-italic.fntdata"/><Relationship Id="rId41" Type="http://schemas.openxmlformats.org/officeDocument/2006/relationships/font" Target="fonts/RalewaySemiBold-bold.fntdata"/><Relationship Id="rId44" Type="http://schemas.openxmlformats.org/officeDocument/2006/relationships/font" Target="fonts/Roboto-regular.fntdata"/><Relationship Id="rId43" Type="http://schemas.openxmlformats.org/officeDocument/2006/relationships/font" Target="fonts/RalewaySemiBold-boldItalic.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regular.fntdata"/><Relationship Id="rId47" Type="http://schemas.openxmlformats.org/officeDocument/2006/relationships/font" Target="fonts/Roboto-boldItalic.fntdata"/><Relationship Id="rId49"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PlayfairDisplayMedium-bold.fntdata"/><Relationship Id="rId32" Type="http://schemas.openxmlformats.org/officeDocument/2006/relationships/font" Target="fonts/PlayfairDisplayMedium-regular.fntdata"/><Relationship Id="rId35" Type="http://schemas.openxmlformats.org/officeDocument/2006/relationships/font" Target="fonts/PlayfairDisplayMedium-boldItalic.fntdata"/><Relationship Id="rId34" Type="http://schemas.openxmlformats.org/officeDocument/2006/relationships/font" Target="fonts/PlayfairDisplayMedium-italic.fntdata"/><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layfairDisplay-boldItalic.fntdata"/><Relationship Id="rId50" Type="http://schemas.openxmlformats.org/officeDocument/2006/relationships/font" Target="fonts/PlayfairDisplay-italic.fntdata"/><Relationship Id="rId53" Type="http://schemas.openxmlformats.org/officeDocument/2006/relationships/font" Target="fonts/Montserrat-bold.fntdata"/><Relationship Id="rId52" Type="http://schemas.openxmlformats.org/officeDocument/2006/relationships/font" Target="fonts/Montserrat-regular.fntdata"/><Relationship Id="rId11" Type="http://schemas.openxmlformats.org/officeDocument/2006/relationships/slide" Target="slides/slide6.xml"/><Relationship Id="rId55" Type="http://schemas.openxmlformats.org/officeDocument/2006/relationships/font" Target="fonts/Montserrat-boldItalic.fntdata"/><Relationship Id="rId10" Type="http://schemas.openxmlformats.org/officeDocument/2006/relationships/slide" Target="slides/slide5.xml"/><Relationship Id="rId54" Type="http://schemas.openxmlformats.org/officeDocument/2006/relationships/font" Target="fonts/Montserrat-italic.fntdata"/><Relationship Id="rId13" Type="http://schemas.openxmlformats.org/officeDocument/2006/relationships/slide" Target="slides/slide8.xml"/><Relationship Id="rId57" Type="http://schemas.openxmlformats.org/officeDocument/2006/relationships/font" Target="fonts/PlayfairDisplayExtraBold-boldItalic.fntdata"/><Relationship Id="rId12" Type="http://schemas.openxmlformats.org/officeDocument/2006/relationships/slide" Target="slides/slide7.xml"/><Relationship Id="rId56" Type="http://schemas.openxmlformats.org/officeDocument/2006/relationships/font" Target="fonts/PlayfairDisplayExtraBold-bold.fntdata"/><Relationship Id="rId15" Type="http://schemas.openxmlformats.org/officeDocument/2006/relationships/slide" Target="slides/slide10.xml"/><Relationship Id="rId59" Type="http://schemas.openxmlformats.org/officeDocument/2006/relationships/font" Target="fonts/Oswald-bold.fntdata"/><Relationship Id="rId14" Type="http://schemas.openxmlformats.org/officeDocument/2006/relationships/slide" Target="slides/slide9.xml"/><Relationship Id="rId58"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4045c94814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4045c9481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045c94814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4045c94814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4045c94814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4045c94814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4045c948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4045c948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045c9481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4045c9481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402b21f5f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402b21f5f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402b21f5f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402b21f5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02b21f5f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402b21f5f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40325b0f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40325b0f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0325b0f3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40325b0f3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4045c948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4045c948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045c94814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045c94814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40325b0f3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40325b0f3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40325b0f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40325b0f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045c94814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4045c94814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4045c94814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4045c94814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40325b0f3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40325b0f3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0325b0f3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40325b0f3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4045c9481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4045c9481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045c9481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045c9481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4045c94814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4045c9481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02b21f5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02b21f5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4322f98d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4322f98d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4045c94814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4045c9481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4045c9481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4045c94814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pubmed.ncbi.nlm.nih.gov/1789075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yQO7XoANYb8" TargetMode="Externa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hyperlink" Target="http://www.youtube.com/watch?v=t7VV7uIKaEA" TargetMode="Externa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0.jpg"/><Relationship Id="rId5" Type="http://schemas.openxmlformats.org/officeDocument/2006/relationships/image" Target="../media/image1.jpg"/><Relationship Id="rId6"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Black Girl Magic/Fat Girl Liberation</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62500"/>
          </a:bodyPr>
          <a:lstStyle/>
          <a:p>
            <a:pPr indent="0" lvl="0" marL="0" rtl="0" algn="l">
              <a:spcBef>
                <a:spcPts val="0"/>
              </a:spcBef>
              <a:spcAft>
                <a:spcPts val="0"/>
              </a:spcAft>
              <a:buNone/>
            </a:pPr>
            <a:r>
              <a:rPr lang="en"/>
              <a:t>Traci Simmons, MAMFT &amp; Amy Turner, LPCC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5391975" y="310600"/>
            <a:ext cx="3478800" cy="4547100"/>
          </a:xfrm>
          <a:prstGeom prst="rect">
            <a:avLst/>
          </a:prstGeom>
        </p:spPr>
        <p:txBody>
          <a:bodyPr anchorCtr="0" anchor="ctr" bIns="91425" lIns="91425" spcFirstLastPara="1" rIns="91425" wrap="square" tIns="91425">
            <a:normAutofit fontScale="90000"/>
          </a:bodyPr>
          <a:lstStyle/>
          <a:p>
            <a:pPr indent="-371475" lvl="0" marL="457200" rtl="0" algn="l">
              <a:spcBef>
                <a:spcPts val="0"/>
              </a:spcBef>
              <a:spcAft>
                <a:spcPts val="0"/>
              </a:spcAft>
              <a:buSzPct val="100000"/>
              <a:buChar char="●"/>
            </a:pPr>
            <a:r>
              <a:rPr b="0" lang="en" sz="2500"/>
              <a:t>1789- 1815 </a:t>
            </a:r>
            <a:endParaRPr b="0" sz="2500"/>
          </a:p>
          <a:p>
            <a:pPr indent="-371475" lvl="0" marL="457200" rtl="0" algn="l">
              <a:spcBef>
                <a:spcPts val="0"/>
              </a:spcBef>
              <a:spcAft>
                <a:spcPts val="0"/>
              </a:spcAft>
              <a:buSzPct val="100000"/>
              <a:buChar char="●"/>
            </a:pPr>
            <a:r>
              <a:rPr b="0" lang="en" sz="2500"/>
              <a:t>Traveled around Europe on a “freak show”</a:t>
            </a:r>
            <a:endParaRPr b="0" sz="2500"/>
          </a:p>
          <a:p>
            <a:pPr indent="-371475" lvl="0" marL="457200" rtl="0" algn="l">
              <a:spcBef>
                <a:spcPts val="0"/>
              </a:spcBef>
              <a:spcAft>
                <a:spcPts val="0"/>
              </a:spcAft>
              <a:buSzPct val="100000"/>
              <a:buChar char="●"/>
            </a:pPr>
            <a:r>
              <a:rPr b="0" lang="en" sz="2500"/>
              <a:t>Hottentot Venus</a:t>
            </a:r>
            <a:endParaRPr b="0" sz="2500"/>
          </a:p>
          <a:p>
            <a:pPr indent="-371475" lvl="0" marL="457200" rtl="0" algn="l">
              <a:spcBef>
                <a:spcPts val="0"/>
              </a:spcBef>
              <a:spcAft>
                <a:spcPts val="0"/>
              </a:spcAft>
              <a:buSzPct val="100000"/>
              <a:buChar char="●"/>
            </a:pPr>
            <a:r>
              <a:rPr b="0" lang="en" sz="2500"/>
              <a:t>Body dismembered </a:t>
            </a:r>
            <a:endParaRPr b="0" sz="2500"/>
          </a:p>
          <a:p>
            <a:pPr indent="-371475" lvl="0" marL="457200" rtl="0" algn="l">
              <a:spcBef>
                <a:spcPts val="0"/>
              </a:spcBef>
              <a:spcAft>
                <a:spcPts val="0"/>
              </a:spcAft>
              <a:buSzPct val="100000"/>
              <a:buChar char="●"/>
            </a:pPr>
            <a:r>
              <a:rPr b="0" lang="en" sz="2500"/>
              <a:t>Body parts </a:t>
            </a:r>
            <a:r>
              <a:rPr b="0" lang="en" sz="2500"/>
              <a:t>preserved for French</a:t>
            </a:r>
            <a:r>
              <a:rPr b="0" lang="en" sz="2500"/>
              <a:t> museum </a:t>
            </a:r>
            <a:endParaRPr b="0" sz="2500"/>
          </a:p>
          <a:p>
            <a:pPr indent="-371475" lvl="0" marL="457200" rtl="0" algn="l">
              <a:spcBef>
                <a:spcPts val="0"/>
              </a:spcBef>
              <a:spcAft>
                <a:spcPts val="0"/>
              </a:spcAft>
              <a:buSzPct val="100000"/>
              <a:buChar char="●"/>
            </a:pPr>
            <a:r>
              <a:rPr b="0" lang="en" sz="2500"/>
              <a:t>Laid to rest in South Africa in August 9, 2002 </a:t>
            </a:r>
            <a:endParaRPr b="0" sz="2500"/>
          </a:p>
        </p:txBody>
      </p:sp>
      <p:pic>
        <p:nvPicPr>
          <p:cNvPr id="125" name="Google Shape;125;p22"/>
          <p:cNvPicPr preferRelativeResize="0"/>
          <p:nvPr/>
        </p:nvPicPr>
        <p:blipFill>
          <a:blip r:embed="rId3">
            <a:alphaModFix/>
          </a:blip>
          <a:stretch>
            <a:fillRect/>
          </a:stretch>
        </p:blipFill>
        <p:spPr>
          <a:xfrm>
            <a:off x="136675" y="150738"/>
            <a:ext cx="4879275" cy="4842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a:t>
            </a:r>
            <a:r>
              <a:rPr lang="en"/>
              <a:t>STEREOTYPES</a:t>
            </a:r>
            <a:r>
              <a:rPr lang="en"/>
              <a:t> OF BLACK WOMEN</a:t>
            </a:r>
            <a:endParaRPr/>
          </a:p>
        </p:txBody>
      </p:sp>
      <p:sp>
        <p:nvSpPr>
          <p:cNvPr id="131" name="Google Shape;131;p23"/>
          <p:cNvSpPr txBox="1"/>
          <p:nvPr>
            <p:ph idx="1" type="body"/>
          </p:nvPr>
        </p:nvSpPr>
        <p:spPr>
          <a:xfrm>
            <a:off x="0" y="1184250"/>
            <a:ext cx="2968200" cy="1959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en" sz="1675"/>
              <a:t>MAMMY </a:t>
            </a:r>
            <a:endParaRPr sz="1675"/>
          </a:p>
          <a:p>
            <a:pPr indent="0" lvl="0" marL="0" rtl="0" algn="l">
              <a:lnSpc>
                <a:spcPct val="95000"/>
              </a:lnSpc>
              <a:spcBef>
                <a:spcPts val="1200"/>
              </a:spcBef>
              <a:spcAft>
                <a:spcPts val="0"/>
              </a:spcAft>
              <a:buSzPts val="688"/>
              <a:buNone/>
            </a:pPr>
            <a:r>
              <a:rPr lang="en" sz="1456">
                <a:solidFill>
                  <a:srgbClr val="444444"/>
                </a:solidFill>
                <a:highlight>
                  <a:srgbClr val="FFFFFF"/>
                </a:highlight>
                <a:latin typeface="Arial"/>
                <a:ea typeface="Arial"/>
                <a:cs typeface="Arial"/>
                <a:sym typeface="Arial"/>
              </a:rPr>
              <a:t>Mammy -The overweight, kerchiefed, aproned servant/nurse who is happy with her life of faithful service to others (usually, white people) -Matriarchal, no sex appeal -Portrayed as being loyal and having a good heart -An endearing, comic figure</a:t>
            </a:r>
            <a:endParaRPr sz="1675"/>
          </a:p>
          <a:p>
            <a:pPr indent="0" lvl="0" marL="0" rtl="0" algn="l">
              <a:lnSpc>
                <a:spcPct val="95000"/>
              </a:lnSpc>
              <a:spcBef>
                <a:spcPts val="1200"/>
              </a:spcBef>
              <a:spcAft>
                <a:spcPts val="0"/>
              </a:spcAft>
              <a:buSzPts val="688"/>
              <a:buNone/>
            </a:pPr>
            <a:r>
              <a:t/>
            </a:r>
            <a:endParaRPr sz="1675"/>
          </a:p>
          <a:p>
            <a:pPr indent="0" lvl="0" marL="0" rtl="0" algn="l">
              <a:lnSpc>
                <a:spcPct val="95000"/>
              </a:lnSpc>
              <a:spcBef>
                <a:spcPts val="1200"/>
              </a:spcBef>
              <a:spcAft>
                <a:spcPts val="0"/>
              </a:spcAft>
              <a:buSzPts val="688"/>
              <a:buNone/>
            </a:pPr>
            <a:r>
              <a:t/>
            </a:r>
            <a:endParaRPr sz="1675"/>
          </a:p>
          <a:p>
            <a:pPr indent="0" lvl="0" marL="0" rtl="0" algn="l">
              <a:lnSpc>
                <a:spcPct val="95000"/>
              </a:lnSpc>
              <a:spcBef>
                <a:spcPts val="1200"/>
              </a:spcBef>
              <a:spcAft>
                <a:spcPts val="0"/>
              </a:spcAft>
              <a:buSzPts val="688"/>
              <a:buNone/>
            </a:pPr>
            <a:r>
              <a:t/>
            </a:r>
            <a:endParaRPr sz="1675"/>
          </a:p>
          <a:p>
            <a:pPr indent="0" lvl="0" marL="0" rtl="0" algn="l">
              <a:lnSpc>
                <a:spcPct val="95000"/>
              </a:lnSpc>
              <a:spcBef>
                <a:spcPts val="1200"/>
              </a:spcBef>
              <a:spcAft>
                <a:spcPts val="1200"/>
              </a:spcAft>
              <a:buSzPts val="688"/>
              <a:buNone/>
            </a:pPr>
            <a:r>
              <a:rPr lang="en" sz="1675"/>
              <a:t> </a:t>
            </a:r>
            <a:endParaRPr sz="1675"/>
          </a:p>
        </p:txBody>
      </p:sp>
      <p:sp>
        <p:nvSpPr>
          <p:cNvPr id="132" name="Google Shape;132;p23"/>
          <p:cNvSpPr txBox="1"/>
          <p:nvPr>
            <p:ph idx="2" type="body"/>
          </p:nvPr>
        </p:nvSpPr>
        <p:spPr>
          <a:xfrm>
            <a:off x="4832400" y="1184250"/>
            <a:ext cx="3999900" cy="13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800"/>
              <a:t>SAPPHIRE </a:t>
            </a:r>
            <a:endParaRPr sz="1800"/>
          </a:p>
          <a:p>
            <a:pPr indent="0" lvl="0" marL="0" rtl="0" algn="l">
              <a:lnSpc>
                <a:spcPct val="95000"/>
              </a:lnSpc>
              <a:spcBef>
                <a:spcPts val="1200"/>
              </a:spcBef>
              <a:spcAft>
                <a:spcPts val="1200"/>
              </a:spcAft>
              <a:buNone/>
            </a:pPr>
            <a:r>
              <a:rPr lang="en" sz="1450">
                <a:solidFill>
                  <a:srgbClr val="444444"/>
                </a:solidFill>
                <a:highlight>
                  <a:srgbClr val="FFFFFF"/>
                </a:highlight>
                <a:latin typeface="Arial"/>
                <a:ea typeface="Arial"/>
                <a:cs typeface="Arial"/>
                <a:sym typeface="Arial"/>
              </a:rPr>
              <a:t>The “sassy black woman”, portrayed as having one hand on her hip, and the other hand wagging a finger in the air -Overbearing, and known for berating their men and children -Rude, loud, and confrontational -Often overweight, and the sidekick to a more beautiful black female character</a:t>
            </a:r>
            <a:endParaRPr sz="1800"/>
          </a:p>
        </p:txBody>
      </p:sp>
      <p:sp>
        <p:nvSpPr>
          <p:cNvPr id="133" name="Google Shape;133;p23"/>
          <p:cNvSpPr txBox="1"/>
          <p:nvPr/>
        </p:nvSpPr>
        <p:spPr>
          <a:xfrm>
            <a:off x="198775" y="3761275"/>
            <a:ext cx="71562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Playfair Display"/>
                <a:ea typeface="Playfair Display"/>
                <a:cs typeface="Playfair Display"/>
                <a:sym typeface="Playfair Display"/>
              </a:rPr>
              <a:t>JEZEBEL -  </a:t>
            </a:r>
            <a:r>
              <a:rPr lang="en" sz="1950">
                <a:solidFill>
                  <a:srgbClr val="444444"/>
                </a:solidFill>
                <a:highlight>
                  <a:srgbClr val="FFFFFF"/>
                </a:highlight>
              </a:rPr>
              <a:t>A seductive, lewd, alluring, worldly, tempting figure -A foil to mammy -Often tall and lighter skinned, with facial features more typically associated with white women -Often portrayed as using sex as a tool for evil and manipulation</a:t>
            </a:r>
            <a:endParaRPr sz="2300">
              <a:latin typeface="Playfair Display"/>
              <a:ea typeface="Playfair Display"/>
              <a:cs typeface="Playfair Display"/>
              <a:sym typeface="Playfair Display"/>
            </a:endParaRPr>
          </a:p>
        </p:txBody>
      </p:sp>
      <p:pic>
        <p:nvPicPr>
          <p:cNvPr id="134" name="Google Shape;134;p23"/>
          <p:cNvPicPr preferRelativeResize="0"/>
          <p:nvPr/>
        </p:nvPicPr>
        <p:blipFill rotWithShape="1">
          <a:blip r:embed="rId3">
            <a:alphaModFix/>
          </a:blip>
          <a:srcRect b="0" l="-54154" r="0" t="-54154"/>
          <a:stretch/>
        </p:blipFill>
        <p:spPr>
          <a:xfrm>
            <a:off x="5640450" y="2425775"/>
            <a:ext cx="3370599" cy="2564100"/>
          </a:xfrm>
          <a:prstGeom prst="rect">
            <a:avLst/>
          </a:prstGeom>
          <a:noFill/>
          <a:ln>
            <a:noFill/>
          </a:ln>
        </p:spPr>
      </p:pic>
      <p:pic>
        <p:nvPicPr>
          <p:cNvPr id="135" name="Google Shape;135;p23"/>
          <p:cNvPicPr preferRelativeResize="0"/>
          <p:nvPr/>
        </p:nvPicPr>
        <p:blipFill>
          <a:blip r:embed="rId4">
            <a:alphaModFix/>
          </a:blip>
          <a:stretch>
            <a:fillRect/>
          </a:stretch>
        </p:blipFill>
        <p:spPr>
          <a:xfrm>
            <a:off x="7777375" y="67150"/>
            <a:ext cx="1287925" cy="1545500"/>
          </a:xfrm>
          <a:prstGeom prst="rect">
            <a:avLst/>
          </a:prstGeom>
          <a:noFill/>
          <a:ln>
            <a:noFill/>
          </a:ln>
        </p:spPr>
      </p:pic>
      <p:pic>
        <p:nvPicPr>
          <p:cNvPr id="136" name="Google Shape;136;p23"/>
          <p:cNvPicPr preferRelativeResize="0"/>
          <p:nvPr/>
        </p:nvPicPr>
        <p:blipFill rotWithShape="1">
          <a:blip r:embed="rId5">
            <a:alphaModFix/>
          </a:blip>
          <a:srcRect b="21537" l="18666" r="0" t="0"/>
          <a:stretch/>
        </p:blipFill>
        <p:spPr>
          <a:xfrm>
            <a:off x="2968200" y="1008300"/>
            <a:ext cx="1876001" cy="1739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BMI - </a:t>
            </a:r>
            <a:endParaRPr/>
          </a:p>
          <a:p>
            <a:pPr indent="0" lvl="0" marL="0" rtl="0" algn="ctr">
              <a:spcBef>
                <a:spcPts val="0"/>
              </a:spcBef>
              <a:spcAft>
                <a:spcPts val="0"/>
              </a:spcAft>
              <a:buNone/>
            </a:pPr>
            <a:r>
              <a:rPr lang="en"/>
              <a:t>RACIST ORIGINS </a:t>
            </a:r>
            <a:endParaRPr/>
          </a:p>
        </p:txBody>
      </p:sp>
      <p:sp>
        <p:nvSpPr>
          <p:cNvPr id="142" name="Google Shape;142;p24"/>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43" name="Google Shape;143;p2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19th Century - </a:t>
            </a:r>
            <a:r>
              <a:rPr lang="en"/>
              <a:t>Belgium</a:t>
            </a:r>
            <a:r>
              <a:rPr lang="en"/>
              <a:t> </a:t>
            </a:r>
            <a:r>
              <a:rPr lang="en">
                <a:uFill>
                  <a:noFill/>
                </a:uFill>
                <a:latin typeface="Playfair Display Medium"/>
                <a:ea typeface="Playfair Display Medium"/>
                <a:cs typeface="Playfair Display Medium"/>
                <a:sym typeface="Playfair Display Medium"/>
                <a:hlinkClick r:id="rId3"/>
              </a:rPr>
              <a:t>Lambert Adolphe Jacques Quetelet</a:t>
            </a:r>
            <a:endParaRPr>
              <a:latin typeface="Playfair Display Medium"/>
              <a:ea typeface="Playfair Display Medium"/>
              <a:cs typeface="Playfair Display Medium"/>
              <a:sym typeface="Playfair Display Medium"/>
            </a:endParaRPr>
          </a:p>
          <a:p>
            <a:pPr indent="-342900" lvl="0" marL="457200" rtl="0" algn="l">
              <a:spcBef>
                <a:spcPts val="0"/>
              </a:spcBef>
              <a:spcAft>
                <a:spcPts val="0"/>
              </a:spcAft>
              <a:buSzPts val="1800"/>
              <a:buFont typeface="Playfair Display Medium"/>
              <a:buChar char="●"/>
            </a:pPr>
            <a:r>
              <a:rPr lang="en">
                <a:latin typeface="Playfair Display Medium"/>
                <a:ea typeface="Playfair Display Medium"/>
                <a:cs typeface="Playfair Display Medium"/>
                <a:sym typeface="Playfair Display Medium"/>
              </a:rPr>
              <a:t>Created Quetelet Index - Weight to Height Ratio</a:t>
            </a:r>
            <a:endParaRPr>
              <a:latin typeface="Playfair Display Medium"/>
              <a:ea typeface="Playfair Display Medium"/>
              <a:cs typeface="Playfair Display Medium"/>
              <a:sym typeface="Playfair Display Medium"/>
            </a:endParaRPr>
          </a:p>
          <a:p>
            <a:pPr indent="-342900" lvl="0" marL="457200" rtl="0" algn="l">
              <a:spcBef>
                <a:spcPts val="0"/>
              </a:spcBef>
              <a:spcAft>
                <a:spcPts val="0"/>
              </a:spcAft>
              <a:buSzPts val="1800"/>
              <a:buFont typeface="Playfair Display Medium"/>
              <a:buChar char="●"/>
            </a:pPr>
            <a:r>
              <a:rPr lang="en">
                <a:latin typeface="Playfair Display Medium"/>
                <a:ea typeface="Playfair Display Medium"/>
                <a:cs typeface="Playfair Display Medium"/>
                <a:sym typeface="Playfair Display Medium"/>
              </a:rPr>
              <a:t>ALL research conducted on white men </a:t>
            </a:r>
            <a:endParaRPr>
              <a:latin typeface="Playfair Display Medium"/>
              <a:ea typeface="Playfair Display Medium"/>
              <a:cs typeface="Playfair Display Medium"/>
              <a:sym typeface="Playfair Display Medium"/>
            </a:endParaRPr>
          </a:p>
          <a:p>
            <a:pPr indent="-342900" lvl="0" marL="457200" rtl="0" algn="l">
              <a:spcBef>
                <a:spcPts val="0"/>
              </a:spcBef>
              <a:spcAft>
                <a:spcPts val="0"/>
              </a:spcAft>
              <a:buSzPts val="1800"/>
              <a:buFont typeface="Playfair Display Medium"/>
              <a:buChar char="●"/>
            </a:pPr>
            <a:r>
              <a:rPr lang="en">
                <a:latin typeface="Playfair Display Medium"/>
                <a:ea typeface="Playfair Display Medium"/>
                <a:cs typeface="Playfair Display Medium"/>
                <a:sym typeface="Playfair Display Medium"/>
              </a:rPr>
              <a:t>Never intended to measure health or wellness</a:t>
            </a:r>
            <a:endParaRPr>
              <a:latin typeface="Playfair Display Medium"/>
              <a:ea typeface="Playfair Display Medium"/>
              <a:cs typeface="Playfair Display Medium"/>
              <a:sym typeface="Playfair Display Medium"/>
            </a:endParaRPr>
          </a:p>
          <a:p>
            <a:pPr indent="0" lvl="0" marL="457200" rtl="0" algn="l">
              <a:spcBef>
                <a:spcPts val="1200"/>
              </a:spcBef>
              <a:spcAft>
                <a:spcPts val="1200"/>
              </a:spcAft>
              <a:buNone/>
            </a:pPr>
            <a:r>
              <a:t/>
            </a:r>
            <a:endParaRPr>
              <a:latin typeface="Playfair Display Medium"/>
              <a:ea typeface="Playfair Display Medium"/>
              <a:cs typeface="Playfair Display Medium"/>
              <a:sym typeface="Playfair Display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HAPPENED……</a:t>
            </a:r>
            <a:endParaRPr/>
          </a:p>
        </p:txBody>
      </p:sp>
      <p:sp>
        <p:nvSpPr>
          <p:cNvPr id="149" name="Google Shape;149;p2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LATE 20TH CENTURY, HEALTH AND LIFE INSURANCE COMPANIES ADOPTED THE </a:t>
            </a:r>
            <a:r>
              <a:rPr lang="en"/>
              <a:t>QUETELET</a:t>
            </a:r>
            <a:r>
              <a:rPr lang="en"/>
              <a:t> INDEX AND REPLACED THEIR OWN</a:t>
            </a:r>
            <a:endParaRPr/>
          </a:p>
          <a:p>
            <a:pPr indent="-342900" lvl="0" marL="457200" rtl="0" algn="l">
              <a:spcBef>
                <a:spcPts val="0"/>
              </a:spcBef>
              <a:spcAft>
                <a:spcPts val="0"/>
              </a:spcAft>
              <a:buSzPts val="1800"/>
              <a:buChar char="●"/>
            </a:pPr>
            <a:r>
              <a:rPr lang="en"/>
              <a:t>INSURANCE COMPANIES LINKED EXCESS BODY FAT WITH THE INCREASE RISK OF </a:t>
            </a:r>
            <a:r>
              <a:rPr lang="en"/>
              <a:t>HEART</a:t>
            </a:r>
            <a:r>
              <a:rPr lang="en"/>
              <a:t> DISEASE </a:t>
            </a:r>
            <a:endParaRPr/>
          </a:p>
          <a:p>
            <a:pPr indent="-342900" lvl="0" marL="457200" rtl="0" algn="l">
              <a:spcBef>
                <a:spcPts val="0"/>
              </a:spcBef>
              <a:spcAft>
                <a:spcPts val="0"/>
              </a:spcAft>
              <a:buSzPts val="1800"/>
              <a:buChar char="●"/>
            </a:pPr>
            <a:r>
              <a:rPr lang="en"/>
              <a:t>THIS WAS USED TO CONTINUE OR DENY INSURANCE</a:t>
            </a:r>
            <a:endParaRPr/>
          </a:p>
          <a:p>
            <a:pPr indent="-342900" lvl="0" marL="457200" rtl="0" algn="l">
              <a:spcBef>
                <a:spcPts val="0"/>
              </a:spcBef>
              <a:spcAft>
                <a:spcPts val="0"/>
              </a:spcAft>
              <a:buSzPts val="1800"/>
              <a:buChar char="●"/>
            </a:pPr>
            <a:r>
              <a:rPr lang="en"/>
              <a:t>NATURALLY, BLACK WOMEN HAVE HIGHER FAT TO BODY TO MUSCLE RATIO</a:t>
            </a:r>
            <a:endParaRPr/>
          </a:p>
          <a:p>
            <a:pPr indent="-342900" lvl="0" marL="457200" rtl="0" algn="l">
              <a:spcBef>
                <a:spcPts val="0"/>
              </a:spcBef>
              <a:spcAft>
                <a:spcPts val="0"/>
              </a:spcAft>
              <a:buSzPts val="1800"/>
              <a:buChar char="●"/>
            </a:pPr>
            <a:r>
              <a:rPr lang="en"/>
              <a:t>CREATED AN IMAGINARY IDEAL BODY TYPE BASED ON EUROPEAN WHITE MEN AND WOMEN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207575" y="173875"/>
            <a:ext cx="8455500" cy="110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HOWEVER……..</a:t>
            </a:r>
            <a:endParaRPr/>
          </a:p>
        </p:txBody>
      </p:sp>
      <p:sp>
        <p:nvSpPr>
          <p:cNvPr id="155" name="Google Shape;155;p26"/>
          <p:cNvSpPr txBox="1"/>
          <p:nvPr/>
        </p:nvSpPr>
        <p:spPr>
          <a:xfrm>
            <a:off x="207575" y="1279675"/>
            <a:ext cx="71562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Playfair Display"/>
                <a:ea typeface="Playfair Display"/>
                <a:cs typeface="Playfair Display"/>
                <a:sym typeface="Playfair Display"/>
              </a:rPr>
              <a:t>…… HISTORICALLY, FATNESS WAS ASSOCIATED WITH WEALTH AND CLASS FOR WHITE WOMEN </a:t>
            </a:r>
            <a:endParaRPr sz="2200">
              <a:solidFill>
                <a:schemeClr val="lt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2200">
              <a:solidFill>
                <a:schemeClr val="lt1"/>
              </a:solidFill>
              <a:latin typeface="Playfair Display"/>
              <a:ea typeface="Playfair Display"/>
              <a:cs typeface="Playfair Display"/>
              <a:sym typeface="Playfair Display"/>
            </a:endParaRPr>
          </a:p>
          <a:p>
            <a:pPr indent="0" lvl="0" marL="0" rtl="0" algn="l">
              <a:spcBef>
                <a:spcPts val="0"/>
              </a:spcBef>
              <a:spcAft>
                <a:spcPts val="0"/>
              </a:spcAft>
              <a:buNone/>
            </a:pPr>
            <a:r>
              <a:rPr lang="en" sz="2200">
                <a:solidFill>
                  <a:schemeClr val="lt1"/>
                </a:solidFill>
                <a:latin typeface="Playfair Display"/>
                <a:ea typeface="Playfair Display"/>
                <a:cs typeface="Playfair Display"/>
                <a:sym typeface="Playfair Display"/>
              </a:rPr>
              <a:t>BLACK WOMEN ARE NOT AFFORDED THE SAME LIBERTY </a:t>
            </a:r>
            <a:endParaRPr sz="2200">
              <a:solidFill>
                <a:schemeClr val="lt1"/>
              </a:solidFill>
              <a:latin typeface="Playfair Display"/>
              <a:ea typeface="Playfair Display"/>
              <a:cs typeface="Playfair Display"/>
              <a:sym typeface="Playfair Display"/>
            </a:endParaRPr>
          </a:p>
        </p:txBody>
      </p:sp>
      <p:pic>
        <p:nvPicPr>
          <p:cNvPr id="156" name="Google Shape;156;p26"/>
          <p:cNvPicPr preferRelativeResize="0"/>
          <p:nvPr/>
        </p:nvPicPr>
        <p:blipFill>
          <a:blip r:embed="rId3">
            <a:alphaModFix/>
          </a:blip>
          <a:stretch>
            <a:fillRect/>
          </a:stretch>
        </p:blipFill>
        <p:spPr>
          <a:xfrm>
            <a:off x="3913525" y="2882350"/>
            <a:ext cx="4919877" cy="2147699"/>
          </a:xfrm>
          <a:prstGeom prst="rect">
            <a:avLst/>
          </a:prstGeom>
          <a:noFill/>
          <a:ln>
            <a:noFill/>
          </a:ln>
        </p:spPr>
      </p:pic>
      <p:pic>
        <p:nvPicPr>
          <p:cNvPr id="157" name="Google Shape;157;p26"/>
          <p:cNvPicPr preferRelativeResize="0"/>
          <p:nvPr/>
        </p:nvPicPr>
        <p:blipFill>
          <a:blip r:embed="rId4">
            <a:alphaModFix/>
          </a:blip>
          <a:stretch>
            <a:fillRect/>
          </a:stretch>
        </p:blipFill>
        <p:spPr>
          <a:xfrm>
            <a:off x="152400" y="3157375"/>
            <a:ext cx="3028125" cy="1833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Fat Girl Liberation</a:t>
            </a:r>
            <a:endParaRPr/>
          </a:p>
        </p:txBody>
      </p:sp>
      <p:sp>
        <p:nvSpPr>
          <p:cNvPr id="163" name="Google Shape;163;p27"/>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 History</a:t>
            </a:r>
            <a:endParaRPr/>
          </a:p>
        </p:txBody>
      </p:sp>
      <p:sp>
        <p:nvSpPr>
          <p:cNvPr id="164" name="Google Shape;164;p2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Fatness goes back, at least 25,000 years as the ideal body type.</a:t>
            </a:r>
            <a:endParaRPr/>
          </a:p>
          <a:p>
            <a:pPr indent="-342900" lvl="0" marL="457200" rtl="0" algn="l">
              <a:spcBef>
                <a:spcPts val="0"/>
              </a:spcBef>
              <a:spcAft>
                <a:spcPts val="0"/>
              </a:spcAft>
              <a:buSzPts val="1800"/>
              <a:buChar char="●"/>
            </a:pPr>
            <a:r>
              <a:rPr lang="en"/>
              <a:t>Even in the book of Isaiah, fatness was thought of as a “way to freedom”. </a:t>
            </a:r>
            <a:endParaRPr/>
          </a:p>
          <a:p>
            <a:pPr indent="-342900" lvl="0" marL="457200" rtl="0" algn="l">
              <a:spcBef>
                <a:spcPts val="0"/>
              </a:spcBef>
              <a:spcAft>
                <a:spcPts val="0"/>
              </a:spcAft>
              <a:buSzPts val="1800"/>
              <a:buChar char="●"/>
            </a:pPr>
            <a:r>
              <a:rPr lang="en"/>
              <a:t>It’s depicted in many Chinese, Egyptian, and other cultures as the “ideal body type”.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So when did that all change?!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Fatness and the Femme Body</a:t>
            </a:r>
            <a:endParaRPr/>
          </a:p>
        </p:txBody>
      </p:sp>
      <p:sp>
        <p:nvSpPr>
          <p:cNvPr id="175" name="Google Shape;175;p2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Font typeface="Playfair Display Medium"/>
              <a:buChar char="●"/>
            </a:pPr>
            <a:r>
              <a:rPr lang="en" sz="1700">
                <a:latin typeface="Playfair Display Medium"/>
                <a:ea typeface="Playfair Display Medium"/>
                <a:cs typeface="Playfair Display Medium"/>
                <a:sym typeface="Playfair Display Medium"/>
              </a:rPr>
              <a:t>In the late 19th century, </a:t>
            </a:r>
            <a:r>
              <a:rPr lang="en" sz="1700">
                <a:highlight>
                  <a:srgbClr val="FFFFFF"/>
                </a:highlight>
                <a:latin typeface="Playfair Display Medium"/>
                <a:ea typeface="Playfair Display Medium"/>
                <a:cs typeface="Playfair Display Medium"/>
                <a:sym typeface="Playfair Display Medium"/>
              </a:rPr>
              <a:t> An idealised image of a woman with a slight shape and a small, corseted waist, sloped shoulders, tapered fingers and delicate feet started to emerge in North America and Western Europe.</a:t>
            </a:r>
            <a:endParaRPr sz="1700">
              <a:highlight>
                <a:srgbClr val="FFFFFF"/>
              </a:highlight>
              <a:latin typeface="Playfair Display Medium"/>
              <a:ea typeface="Playfair Display Medium"/>
              <a:cs typeface="Playfair Display Medium"/>
              <a:sym typeface="Playfair Display Medium"/>
            </a:endParaRPr>
          </a:p>
          <a:p>
            <a:pPr indent="-336550" lvl="0" marL="457200" rtl="0" algn="l">
              <a:spcBef>
                <a:spcPts val="0"/>
              </a:spcBef>
              <a:spcAft>
                <a:spcPts val="0"/>
              </a:spcAft>
              <a:buSzPts val="1700"/>
              <a:buFont typeface="Playfair Display Medium"/>
              <a:buChar char="●"/>
            </a:pPr>
            <a:r>
              <a:rPr lang="en" sz="1700">
                <a:highlight>
                  <a:srgbClr val="FFFFFF"/>
                </a:highlight>
                <a:latin typeface="Playfair Display Medium"/>
                <a:ea typeface="Playfair Display Medium"/>
                <a:cs typeface="Playfair Display Medium"/>
                <a:sym typeface="Playfair Display Medium"/>
              </a:rPr>
              <a:t>Overweight/Fat women, began to be seen as “undesirable”, unintelligent, and greedy. </a:t>
            </a:r>
            <a:endParaRPr sz="1700">
              <a:highlight>
                <a:srgbClr val="FFFFFF"/>
              </a:highlight>
              <a:latin typeface="Playfair Display Medium"/>
              <a:ea typeface="Playfair Display Medium"/>
              <a:cs typeface="Playfair Display Medium"/>
              <a:sym typeface="Playfair Display Medium"/>
            </a:endParaRPr>
          </a:p>
          <a:p>
            <a:pPr indent="-336550" lvl="0" marL="457200" rtl="0" algn="l">
              <a:spcBef>
                <a:spcPts val="0"/>
              </a:spcBef>
              <a:spcAft>
                <a:spcPts val="0"/>
              </a:spcAft>
              <a:buSzPts val="1700"/>
              <a:buFont typeface="Playfair Display Medium"/>
              <a:buChar char="●"/>
            </a:pPr>
            <a:r>
              <a:rPr lang="en" sz="1700">
                <a:highlight>
                  <a:srgbClr val="FFFFFF"/>
                </a:highlight>
                <a:latin typeface="Playfair Display Medium"/>
                <a:ea typeface="Playfair Display Medium"/>
                <a:cs typeface="Playfair Display Medium"/>
                <a:sym typeface="Playfair Display Medium"/>
              </a:rPr>
              <a:t>The Femme body has changed throughout the years, but seemingly the same in treating the larger, fatter body as not ideal. </a:t>
            </a:r>
            <a:endParaRPr sz="1700">
              <a:highlight>
                <a:srgbClr val="FFFFFF"/>
              </a:highlight>
              <a:latin typeface="Playfair Display Medium"/>
              <a:ea typeface="Playfair Display Medium"/>
              <a:cs typeface="Playfair Display Medium"/>
              <a:sym typeface="Playfair Display Medium"/>
            </a:endParaRPr>
          </a:p>
          <a:p>
            <a:pPr indent="-336550" lvl="0" marL="457200" rtl="0" algn="l">
              <a:spcBef>
                <a:spcPts val="0"/>
              </a:spcBef>
              <a:spcAft>
                <a:spcPts val="0"/>
              </a:spcAft>
              <a:buSzPts val="1700"/>
              <a:buFont typeface="Playfair Display Medium"/>
              <a:buChar char="●"/>
            </a:pPr>
            <a:r>
              <a:rPr lang="en" sz="1700">
                <a:highlight>
                  <a:srgbClr val="FFFFFF"/>
                </a:highlight>
                <a:latin typeface="Playfair Display Medium"/>
                <a:ea typeface="Playfair Display Medium"/>
                <a:cs typeface="Playfair Display Medium"/>
                <a:sym typeface="Playfair Display Medium"/>
              </a:rPr>
              <a:t>85% of femme identifying people develop some body dissatifaction/dysmorphia by the age of 13.</a:t>
            </a:r>
            <a:endParaRPr sz="1700">
              <a:highlight>
                <a:srgbClr val="FFFFFF"/>
              </a:highlight>
              <a:latin typeface="Playfair Display Medium"/>
              <a:ea typeface="Playfair Display Medium"/>
              <a:cs typeface="Playfair Display Medium"/>
              <a:sym typeface="Playfair Display Medium"/>
            </a:endParaRPr>
          </a:p>
          <a:p>
            <a:pPr indent="-336550" lvl="0" marL="457200" rtl="0" algn="l">
              <a:spcBef>
                <a:spcPts val="0"/>
              </a:spcBef>
              <a:spcAft>
                <a:spcPts val="0"/>
              </a:spcAft>
              <a:buSzPts val="1700"/>
              <a:buFont typeface="Playfair Display Medium"/>
              <a:buChar char="●"/>
            </a:pPr>
            <a:r>
              <a:rPr lang="en" sz="1700">
                <a:highlight>
                  <a:srgbClr val="FFFFFF"/>
                </a:highlight>
                <a:latin typeface="Playfair Display Medium"/>
                <a:ea typeface="Playfair Display Medium"/>
                <a:cs typeface="Playfair Display Medium"/>
                <a:sym typeface="Playfair Display Medium"/>
              </a:rPr>
              <a:t>Most femmes starting dieting between the ages of 8-10 years old. </a:t>
            </a:r>
            <a:endParaRPr sz="1700">
              <a:highlight>
                <a:srgbClr val="FFFFFF"/>
              </a:highlight>
              <a:latin typeface="Playfair Display Medium"/>
              <a:ea typeface="Playfair Display Medium"/>
              <a:cs typeface="Playfair Display Medium"/>
              <a:sym typeface="Playfair Display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Intersectionality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Black Girl Magic and Fat Girl Liberation</a:t>
            </a:r>
            <a:endParaRPr/>
          </a:p>
        </p:txBody>
      </p:sp>
      <p:sp>
        <p:nvSpPr>
          <p:cNvPr id="186" name="Google Shape;186;p31"/>
          <p:cNvSpPr txBox="1"/>
          <p:nvPr>
            <p:ph idx="1" type="body"/>
          </p:nvPr>
        </p:nvSpPr>
        <p:spPr>
          <a:xfrm>
            <a:off x="311700" y="1234050"/>
            <a:ext cx="3999900" cy="3710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OBJECTIFICATION</a:t>
            </a:r>
            <a:endParaRPr/>
          </a:p>
          <a:p>
            <a:pPr indent="-310832" lvl="0" marL="457200" rtl="0" algn="l">
              <a:spcBef>
                <a:spcPts val="1200"/>
              </a:spcBef>
              <a:spcAft>
                <a:spcPts val="0"/>
              </a:spcAft>
              <a:buSzPct val="100000"/>
              <a:buChar char="●"/>
            </a:pPr>
            <a:r>
              <a:rPr lang="en"/>
              <a:t>“SHE HAS A BLACK GIRL BOOTY”</a:t>
            </a:r>
            <a:endParaRPr/>
          </a:p>
          <a:p>
            <a:pPr indent="-310832" lvl="0" marL="457200" rtl="0" algn="l">
              <a:spcBef>
                <a:spcPts val="0"/>
              </a:spcBef>
              <a:spcAft>
                <a:spcPts val="0"/>
              </a:spcAft>
              <a:buSzPct val="100000"/>
              <a:buChar char="●"/>
            </a:pPr>
            <a:r>
              <a:rPr lang="en"/>
              <a:t>“SHE’S A BEAST”</a:t>
            </a:r>
            <a:endParaRPr/>
          </a:p>
          <a:p>
            <a:pPr indent="-310832" lvl="0" marL="457200" rtl="0" algn="l">
              <a:spcBef>
                <a:spcPts val="0"/>
              </a:spcBef>
              <a:spcAft>
                <a:spcPts val="0"/>
              </a:spcAft>
              <a:buSzPct val="100000"/>
              <a:buChar char="●"/>
            </a:pPr>
            <a:r>
              <a:rPr lang="en"/>
              <a:t>HYPER VISIBILITY</a:t>
            </a:r>
            <a:r>
              <a:rPr lang="en"/>
              <a:t> VS INVISIBILITY</a:t>
            </a:r>
            <a:endParaRPr/>
          </a:p>
          <a:p>
            <a:pPr indent="0" lvl="0" marL="0" rtl="0" algn="l">
              <a:spcBef>
                <a:spcPts val="1200"/>
              </a:spcBef>
              <a:spcAft>
                <a:spcPts val="0"/>
              </a:spcAft>
              <a:buNone/>
            </a:pPr>
            <a:r>
              <a:rPr lang="en"/>
              <a:t>DEHUMANIZATION</a:t>
            </a:r>
            <a:endParaRPr/>
          </a:p>
          <a:p>
            <a:pPr indent="-310832" lvl="0" marL="457200" rtl="0" algn="l">
              <a:spcBef>
                <a:spcPts val="1200"/>
              </a:spcBef>
              <a:spcAft>
                <a:spcPts val="0"/>
              </a:spcAft>
              <a:buSzPct val="100000"/>
              <a:buChar char="●"/>
            </a:pPr>
            <a:r>
              <a:rPr lang="en"/>
              <a:t>SLAVERY</a:t>
            </a:r>
            <a:endParaRPr/>
          </a:p>
          <a:p>
            <a:pPr indent="-310832" lvl="0" marL="457200" rtl="0" algn="l">
              <a:spcBef>
                <a:spcPts val="0"/>
              </a:spcBef>
              <a:spcAft>
                <a:spcPts val="0"/>
              </a:spcAft>
              <a:buSzPct val="100000"/>
              <a:buChar char="●"/>
            </a:pPr>
            <a:r>
              <a:rPr lang="en"/>
              <a:t>J. MARION SIMS</a:t>
            </a:r>
            <a:endParaRPr/>
          </a:p>
          <a:p>
            <a:pPr indent="-310832" lvl="0" marL="457200" rtl="0" algn="l">
              <a:spcBef>
                <a:spcPts val="0"/>
              </a:spcBef>
              <a:spcAft>
                <a:spcPts val="0"/>
              </a:spcAft>
              <a:buSzPct val="100000"/>
              <a:buChar char="●"/>
            </a:pPr>
            <a:r>
              <a:rPr lang="en"/>
              <a:t>MEDICAL/HEALTH CONSEQUENCES</a:t>
            </a:r>
            <a:endParaRPr/>
          </a:p>
          <a:p>
            <a:pPr indent="0" lvl="0" marL="0" rtl="0" algn="l">
              <a:spcBef>
                <a:spcPts val="1200"/>
              </a:spcBef>
              <a:spcAft>
                <a:spcPts val="0"/>
              </a:spcAft>
              <a:buNone/>
            </a:pPr>
            <a:r>
              <a:rPr lang="en"/>
              <a:t>COMMODIFICATION</a:t>
            </a:r>
            <a:endParaRPr/>
          </a:p>
          <a:p>
            <a:pPr indent="-310832" lvl="0" marL="457200" rtl="0" algn="l">
              <a:spcBef>
                <a:spcPts val="1200"/>
              </a:spcBef>
              <a:spcAft>
                <a:spcPts val="0"/>
              </a:spcAft>
              <a:buSzPct val="100000"/>
              <a:buChar char="●"/>
            </a:pPr>
            <a:r>
              <a:rPr lang="en"/>
              <a:t>SEXUAL DESIRES</a:t>
            </a:r>
            <a:endParaRPr/>
          </a:p>
          <a:p>
            <a:pPr indent="-310832" lvl="0" marL="457200" rtl="0" algn="l">
              <a:spcBef>
                <a:spcPts val="0"/>
              </a:spcBef>
              <a:spcAft>
                <a:spcPts val="0"/>
              </a:spcAft>
              <a:buSzPct val="100000"/>
              <a:buChar char="●"/>
            </a:pPr>
            <a:r>
              <a:rPr lang="en"/>
              <a:t>ENTERTAINMENT</a:t>
            </a:r>
            <a:endParaRPr/>
          </a:p>
          <a:p>
            <a:pPr indent="-310832" lvl="0" marL="457200" rtl="0" algn="l">
              <a:spcBef>
                <a:spcPts val="0"/>
              </a:spcBef>
              <a:spcAft>
                <a:spcPts val="0"/>
              </a:spcAft>
              <a:buSzPct val="100000"/>
              <a:buChar char="●"/>
            </a:pPr>
            <a:r>
              <a:rPr lang="en"/>
              <a:t>LEISURE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2646750" y="95950"/>
            <a:ext cx="2801700" cy="1137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434343"/>
                </a:solidFill>
                <a:highlight>
                  <a:srgbClr val="FFFFFF"/>
                </a:highlight>
              </a:rPr>
              <a:t> AMY TURNER</a:t>
            </a:r>
            <a:endParaRPr>
              <a:solidFill>
                <a:srgbClr val="434343"/>
              </a:solidFill>
              <a:highlight>
                <a:srgbClr val="FFFFFF"/>
              </a:highlight>
            </a:endParaRPr>
          </a:p>
        </p:txBody>
      </p:sp>
      <p:sp>
        <p:nvSpPr>
          <p:cNvPr id="65" name="Google Shape;65;p14"/>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66" name="Google Shape;66;p14"/>
          <p:cNvSpPr txBox="1"/>
          <p:nvPr>
            <p:ph idx="2" type="body"/>
          </p:nvPr>
        </p:nvSpPr>
        <p:spPr>
          <a:xfrm>
            <a:off x="5001300" y="280650"/>
            <a:ext cx="3837000" cy="4366200"/>
          </a:xfrm>
          <a:prstGeom prst="rect">
            <a:avLst/>
          </a:prstGeom>
        </p:spPr>
        <p:txBody>
          <a:bodyPr anchorCtr="0" anchor="ctr" bIns="91425" lIns="91425" spcFirstLastPara="1" rIns="91425" wrap="square" tIns="91425">
            <a:noAutofit/>
          </a:bodyPr>
          <a:lstStyle/>
          <a:p>
            <a:pPr indent="-312261" lvl="0" marL="457200" rtl="0" algn="l">
              <a:lnSpc>
                <a:spcPct val="105000"/>
              </a:lnSpc>
              <a:spcBef>
                <a:spcPts val="0"/>
              </a:spcBef>
              <a:spcAft>
                <a:spcPts val="0"/>
              </a:spcAft>
              <a:buClr>
                <a:srgbClr val="351C75"/>
              </a:buClr>
              <a:buSzPts val="1318"/>
              <a:buFont typeface="Raleway SemiBold"/>
              <a:buChar char="●"/>
            </a:pPr>
            <a:r>
              <a:rPr b="1" lang="en" sz="1317" u="sng">
                <a:solidFill>
                  <a:srgbClr val="351C75"/>
                </a:solidFill>
                <a:latin typeface="Raleway"/>
                <a:ea typeface="Raleway"/>
                <a:cs typeface="Raleway"/>
                <a:sym typeface="Raleway"/>
              </a:rPr>
              <a:t>HOMETOWN:</a:t>
            </a:r>
            <a:r>
              <a:rPr lang="en" sz="1317">
                <a:solidFill>
                  <a:srgbClr val="351C75"/>
                </a:solidFill>
                <a:latin typeface="Raleway SemiBold"/>
                <a:ea typeface="Raleway SemiBold"/>
                <a:cs typeface="Raleway SemiBold"/>
                <a:sym typeface="Raleway SemiBold"/>
              </a:rPr>
              <a:t> Fairdale, KY</a:t>
            </a:r>
            <a:endParaRPr sz="1317">
              <a:solidFill>
                <a:srgbClr val="351C75"/>
              </a:solidFill>
              <a:latin typeface="Raleway SemiBold"/>
              <a:ea typeface="Raleway SemiBold"/>
              <a:cs typeface="Raleway SemiBold"/>
              <a:sym typeface="Raleway SemiBold"/>
            </a:endParaRPr>
          </a:p>
          <a:p>
            <a:pPr indent="0" lvl="0" marL="457200" rtl="0" algn="l">
              <a:lnSpc>
                <a:spcPct val="105000"/>
              </a:lnSpc>
              <a:spcBef>
                <a:spcPts val="1200"/>
              </a:spcBef>
              <a:spcAft>
                <a:spcPts val="0"/>
              </a:spcAft>
              <a:buSzPts val="1018"/>
              <a:buNone/>
            </a:pPr>
            <a:r>
              <a:t/>
            </a:r>
            <a:endParaRPr sz="1317">
              <a:solidFill>
                <a:srgbClr val="351C75"/>
              </a:solidFill>
              <a:latin typeface="Raleway SemiBold"/>
              <a:ea typeface="Raleway SemiBold"/>
              <a:cs typeface="Raleway SemiBold"/>
              <a:sym typeface="Raleway SemiBold"/>
            </a:endParaRPr>
          </a:p>
          <a:p>
            <a:pPr indent="-312261" lvl="0" marL="457200" rtl="0" algn="l">
              <a:lnSpc>
                <a:spcPct val="105000"/>
              </a:lnSpc>
              <a:spcBef>
                <a:spcPts val="1200"/>
              </a:spcBef>
              <a:spcAft>
                <a:spcPts val="0"/>
              </a:spcAft>
              <a:buClr>
                <a:srgbClr val="351C75"/>
              </a:buClr>
              <a:buSzPts val="1318"/>
              <a:buFont typeface="Raleway SemiBold"/>
              <a:buChar char="●"/>
            </a:pPr>
            <a:r>
              <a:rPr b="1" lang="en" sz="1317" u="sng">
                <a:solidFill>
                  <a:srgbClr val="351C75"/>
                </a:solidFill>
                <a:latin typeface="Raleway"/>
                <a:ea typeface="Raleway"/>
                <a:cs typeface="Raleway"/>
                <a:sym typeface="Raleway"/>
              </a:rPr>
              <a:t>EDUCATION:</a:t>
            </a:r>
            <a:r>
              <a:rPr lang="en" sz="1317">
                <a:solidFill>
                  <a:srgbClr val="351C75"/>
                </a:solidFill>
                <a:latin typeface="Raleway SemiBold"/>
                <a:ea typeface="Raleway SemiBold"/>
                <a:cs typeface="Raleway SemiBold"/>
                <a:sym typeface="Raleway SemiBold"/>
              </a:rPr>
              <a:t> BFA in Studio Art and Theatre from Millikin University, MEd. from University of Louisville in Counseling and Expressive Therapies</a:t>
            </a:r>
            <a:endParaRPr sz="1317">
              <a:solidFill>
                <a:srgbClr val="351C75"/>
              </a:solidFill>
              <a:latin typeface="Raleway SemiBold"/>
              <a:ea typeface="Raleway SemiBold"/>
              <a:cs typeface="Raleway SemiBold"/>
              <a:sym typeface="Raleway SemiBold"/>
            </a:endParaRPr>
          </a:p>
          <a:p>
            <a:pPr indent="0" lvl="0" marL="457200" rtl="0" algn="l">
              <a:lnSpc>
                <a:spcPct val="105000"/>
              </a:lnSpc>
              <a:spcBef>
                <a:spcPts val="1200"/>
              </a:spcBef>
              <a:spcAft>
                <a:spcPts val="0"/>
              </a:spcAft>
              <a:buSzPts val="1018"/>
              <a:buNone/>
            </a:pPr>
            <a:r>
              <a:t/>
            </a:r>
            <a:endParaRPr sz="1317">
              <a:solidFill>
                <a:srgbClr val="351C75"/>
              </a:solidFill>
              <a:latin typeface="Raleway SemiBold"/>
              <a:ea typeface="Raleway SemiBold"/>
              <a:cs typeface="Raleway SemiBold"/>
              <a:sym typeface="Raleway SemiBold"/>
            </a:endParaRPr>
          </a:p>
          <a:p>
            <a:pPr indent="-312261" lvl="0" marL="457200" rtl="0" algn="l">
              <a:lnSpc>
                <a:spcPct val="105000"/>
              </a:lnSpc>
              <a:spcBef>
                <a:spcPts val="1200"/>
              </a:spcBef>
              <a:spcAft>
                <a:spcPts val="0"/>
              </a:spcAft>
              <a:buClr>
                <a:srgbClr val="351C75"/>
              </a:buClr>
              <a:buSzPts val="1318"/>
              <a:buFont typeface="Raleway SemiBold"/>
              <a:buChar char="●"/>
            </a:pPr>
            <a:r>
              <a:rPr b="1" lang="en" sz="1317" u="sng">
                <a:solidFill>
                  <a:srgbClr val="351C75"/>
                </a:solidFill>
                <a:latin typeface="Raleway"/>
                <a:ea typeface="Raleway"/>
                <a:cs typeface="Raleway"/>
                <a:sym typeface="Raleway"/>
              </a:rPr>
              <a:t>HOBBIES:</a:t>
            </a:r>
            <a:r>
              <a:rPr lang="en" sz="1317">
                <a:solidFill>
                  <a:srgbClr val="351C75"/>
                </a:solidFill>
                <a:latin typeface="Raleway SemiBold"/>
                <a:ea typeface="Raleway SemiBold"/>
                <a:cs typeface="Raleway SemiBold"/>
                <a:sym typeface="Raleway SemiBold"/>
              </a:rPr>
              <a:t> Muay Thai, Olympic Weightlifting, Photography, making clothes, traveling, reading, building stuff,tattoos,  listening to records, playing guitar or piano, teaching myself the ukulele, and theatre.</a:t>
            </a:r>
            <a:endParaRPr sz="1317">
              <a:solidFill>
                <a:srgbClr val="351C75"/>
              </a:solidFill>
              <a:latin typeface="Raleway SemiBold"/>
              <a:ea typeface="Raleway SemiBold"/>
              <a:cs typeface="Raleway SemiBold"/>
              <a:sym typeface="Raleway SemiBold"/>
            </a:endParaRPr>
          </a:p>
          <a:p>
            <a:pPr indent="0" lvl="0" marL="0" rtl="0" algn="l">
              <a:lnSpc>
                <a:spcPct val="105000"/>
              </a:lnSpc>
              <a:spcBef>
                <a:spcPts val="1200"/>
              </a:spcBef>
              <a:spcAft>
                <a:spcPts val="0"/>
              </a:spcAft>
              <a:buSzPts val="1018"/>
              <a:buNone/>
            </a:pPr>
            <a:r>
              <a:t/>
            </a:r>
            <a:endParaRPr sz="1317">
              <a:solidFill>
                <a:srgbClr val="351C75"/>
              </a:solidFill>
              <a:latin typeface="Raleway SemiBold"/>
              <a:ea typeface="Raleway SemiBold"/>
              <a:cs typeface="Raleway SemiBold"/>
              <a:sym typeface="Raleway SemiBold"/>
            </a:endParaRPr>
          </a:p>
          <a:p>
            <a:pPr indent="-312261" lvl="0" marL="457200" rtl="0" algn="l">
              <a:lnSpc>
                <a:spcPct val="105000"/>
              </a:lnSpc>
              <a:spcBef>
                <a:spcPts val="1200"/>
              </a:spcBef>
              <a:spcAft>
                <a:spcPts val="0"/>
              </a:spcAft>
              <a:buClr>
                <a:srgbClr val="351C75"/>
              </a:buClr>
              <a:buSzPts val="1318"/>
              <a:buFont typeface="Raleway SemiBold"/>
              <a:buChar char="●"/>
            </a:pPr>
            <a:r>
              <a:rPr lang="en" sz="1317" u="sng">
                <a:solidFill>
                  <a:srgbClr val="351C75"/>
                </a:solidFill>
                <a:latin typeface="Raleway SemiBold"/>
                <a:ea typeface="Raleway SemiBold"/>
                <a:cs typeface="Raleway SemiBold"/>
                <a:sym typeface="Raleway SemiBold"/>
              </a:rPr>
              <a:t>MY LIBERATION:</a:t>
            </a:r>
            <a:r>
              <a:rPr lang="en" sz="1317" u="sng">
                <a:solidFill>
                  <a:srgbClr val="351C75"/>
                </a:solidFill>
                <a:latin typeface="Raleway SemiBold"/>
                <a:ea typeface="Raleway SemiBold"/>
                <a:cs typeface="Raleway SemiBold"/>
                <a:sym typeface="Raleway SemiBold"/>
              </a:rPr>
              <a:t>  </a:t>
            </a:r>
            <a:r>
              <a:rPr lang="en" sz="1317">
                <a:solidFill>
                  <a:srgbClr val="351C75"/>
                </a:solidFill>
                <a:latin typeface="Raleway SemiBold"/>
                <a:ea typeface="Raleway SemiBold"/>
                <a:cs typeface="Raleway SemiBold"/>
                <a:sym typeface="Raleway SemiBold"/>
              </a:rPr>
              <a:t> </a:t>
            </a:r>
            <a:endParaRPr sz="1317">
              <a:solidFill>
                <a:srgbClr val="351C75"/>
              </a:solidFill>
              <a:latin typeface="Raleway SemiBold"/>
              <a:ea typeface="Raleway SemiBold"/>
              <a:cs typeface="Raleway SemiBold"/>
              <a:sym typeface="Raleway SemiBold"/>
            </a:endParaRPr>
          </a:p>
          <a:p>
            <a:pPr indent="0" lvl="0" marL="457200" rtl="0" algn="l">
              <a:lnSpc>
                <a:spcPct val="105000"/>
              </a:lnSpc>
              <a:spcBef>
                <a:spcPts val="1200"/>
              </a:spcBef>
              <a:spcAft>
                <a:spcPts val="1200"/>
              </a:spcAft>
              <a:buSzPts val="1018"/>
              <a:buNone/>
            </a:pPr>
            <a:r>
              <a:t/>
            </a:r>
            <a:endParaRPr sz="1317">
              <a:solidFill>
                <a:srgbClr val="351C75"/>
              </a:solidFill>
              <a:latin typeface="Raleway SemiBold"/>
              <a:ea typeface="Raleway SemiBold"/>
              <a:cs typeface="Raleway SemiBold"/>
              <a:sym typeface="Raleway SemiBold"/>
            </a:endParaRPr>
          </a:p>
        </p:txBody>
      </p:sp>
      <p:pic>
        <p:nvPicPr>
          <p:cNvPr id="67" name="Google Shape;67;p14"/>
          <p:cNvPicPr preferRelativeResize="0"/>
          <p:nvPr/>
        </p:nvPicPr>
        <p:blipFill>
          <a:blip r:embed="rId3">
            <a:alphaModFix/>
          </a:blip>
          <a:stretch>
            <a:fillRect/>
          </a:stretch>
        </p:blipFill>
        <p:spPr>
          <a:xfrm>
            <a:off x="0" y="95950"/>
            <a:ext cx="2863000" cy="2159050"/>
          </a:xfrm>
          <a:prstGeom prst="rect">
            <a:avLst/>
          </a:prstGeom>
          <a:noFill/>
          <a:ln>
            <a:noFill/>
          </a:ln>
        </p:spPr>
      </p:pic>
      <p:pic>
        <p:nvPicPr>
          <p:cNvPr id="68" name="Google Shape;68;p14"/>
          <p:cNvPicPr preferRelativeResize="0"/>
          <p:nvPr/>
        </p:nvPicPr>
        <p:blipFill>
          <a:blip r:embed="rId4">
            <a:alphaModFix/>
          </a:blip>
          <a:stretch>
            <a:fillRect/>
          </a:stretch>
        </p:blipFill>
        <p:spPr>
          <a:xfrm>
            <a:off x="2120188" y="1449200"/>
            <a:ext cx="2726675" cy="3197649"/>
          </a:xfrm>
          <a:prstGeom prst="rect">
            <a:avLst/>
          </a:prstGeom>
          <a:noFill/>
          <a:ln>
            <a:noFill/>
          </a:ln>
        </p:spPr>
      </p:pic>
      <p:pic>
        <p:nvPicPr>
          <p:cNvPr id="69" name="Google Shape;69;p14"/>
          <p:cNvPicPr preferRelativeResize="0"/>
          <p:nvPr/>
        </p:nvPicPr>
        <p:blipFill>
          <a:blip r:embed="rId5">
            <a:alphaModFix/>
          </a:blip>
          <a:stretch>
            <a:fillRect/>
          </a:stretch>
        </p:blipFill>
        <p:spPr>
          <a:xfrm>
            <a:off x="93075" y="2100250"/>
            <a:ext cx="2553677" cy="2389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344250" y="1403850"/>
            <a:ext cx="8455500" cy="2146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ACTIVITY:  WHAT DID YOU CALL ME? </a:t>
            </a:r>
            <a:endParaRPr/>
          </a:p>
        </p:txBody>
      </p:sp>
      <p:sp>
        <p:nvSpPr>
          <p:cNvPr id="192" name="Google Shape;192;p32"/>
          <p:cNvSpPr txBox="1"/>
          <p:nvPr/>
        </p:nvSpPr>
        <p:spPr>
          <a:xfrm>
            <a:off x="807550" y="3876250"/>
            <a:ext cx="79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IN THE CHAT BOX, SHARE SOME OF THE WORDS USED TO DESCRIBE “FAT” WOMEN </a:t>
            </a:r>
            <a:endParaRPr>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Fetishization of the Black Girl and/or Fat Girl</a:t>
            </a:r>
            <a:endParaRPr/>
          </a:p>
        </p:txBody>
      </p:sp>
      <p:sp>
        <p:nvSpPr>
          <p:cNvPr id="198" name="Google Shape;198;p3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Now on #MTV every Wednesday!&#10;&#10;Franchesca Ramsey: https://twitter.com/chescaleigh&#10;Brought to you with love by: http://mtvother.com&#10;Produced by: http://www.kornhaberbrown.com&#10;Written by: Benjamin O'Keefe: https://twitter.com/benjaminokeefe&#10;&#10;Every notice how black women in media tend to looped into a few basic stereotypes? Like get portrayed as the sassy friend who has an instant comeback for everything, or the over-sexualized woman who wants it all the time, or the helpful black maid. Well these stereotypes don't come from nowhere. And on this episode of Decoded where they come from and explain why they need to be buried good and deep. &#10;&#10;&#10;Sources: &#10;http://www.ferris.edu/jimcrow/jezebel.htm&#10;https://cdn0.rubylane.com/shops/littlebitofeverything/Z-0199.1L.jpg&#10;http://www.csus.edu/mcnair/_ALL-Scholars-Articles-Photos-Webpage/15_2013_2014/jounal_2013-14/dorian-love-McnairJournal15-2013-14_single-page.pdf&#10;http://www.essence.com/2015/04/02/black-women-work-how-we-shape-our-identities-job&#10;http://www.bunchecenter.ucla.edu/wp-content/uploads/2015/02/2015-Hollywood-Diversity-Report-2-25-15.pdf&#10;&#10;For more on black female stereotypes go to: http://www.lookdifferent.org/topics/7-sexualization-of-black-women&#10;&#10;Subscribe to MTV News: https://goo.gl/cXCwIK&#10;&#10;More from MTV News:&#10;Official MTV News Website: http://www.mtv.com/news/&#10;Like MTV News: https://www.facebook.com/mtvnews&#10;Follow MTV News: https://twitter.com/mtvnews&#10;MTV News Google+: https://goo.gl/uJT2aO&#10;MTV News on Tumblr: http://mtvnews.tumblr.com/&#10;MTV News Instagram: https://instagram.com/mtvnews/&#10;MTV News on Pinterest: https://www.pinterest.com/mtvnews/" id="199" name="Google Shape;199;p33" title="3 Black Female Stereotypes that Need to Die | Decoded | MTV News">
            <a:hlinkClick r:id="rId3"/>
          </p:cNvPr>
          <p:cNvPicPr preferRelativeResize="0"/>
          <p:nvPr/>
        </p:nvPicPr>
        <p:blipFill>
          <a:blip r:embed="rId4">
            <a:alphaModFix/>
          </a:blip>
          <a:stretch>
            <a:fillRect/>
          </a:stretch>
        </p:blipFill>
        <p:spPr>
          <a:xfrm>
            <a:off x="311700" y="1234075"/>
            <a:ext cx="85206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Sexual Assault of Black Girls and Fat Girls</a:t>
            </a:r>
            <a:endParaRPr/>
          </a:p>
        </p:txBody>
      </p:sp>
      <p:sp>
        <p:nvSpPr>
          <p:cNvPr id="205" name="Google Shape;205;p34"/>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Fat Black Girls</a:t>
            </a:r>
            <a:endParaRPr/>
          </a:p>
          <a:p>
            <a:pPr indent="-317500" lvl="0" marL="457200" rtl="0" algn="l">
              <a:spcBef>
                <a:spcPts val="1200"/>
              </a:spcBef>
              <a:spcAft>
                <a:spcPts val="0"/>
              </a:spcAft>
              <a:buSzPts val="1400"/>
              <a:buChar char="●"/>
            </a:pPr>
            <a:r>
              <a:rPr lang="en"/>
              <a:t>Black girls are assumed to be older than their actual age</a:t>
            </a:r>
            <a:endParaRPr/>
          </a:p>
          <a:p>
            <a:pPr indent="-317500" lvl="0" marL="457200" rtl="0" algn="l">
              <a:spcBef>
                <a:spcPts val="0"/>
              </a:spcBef>
              <a:spcAft>
                <a:spcPts val="0"/>
              </a:spcAft>
              <a:buSzPts val="1400"/>
              <a:buChar char="●"/>
            </a:pPr>
            <a:r>
              <a:rPr lang="en"/>
              <a:t>Fat black girls are often ignored and not believed</a:t>
            </a:r>
            <a:endParaRPr/>
          </a:p>
          <a:p>
            <a:pPr indent="-317500" lvl="0" marL="457200" rtl="0" algn="l">
              <a:spcBef>
                <a:spcPts val="0"/>
              </a:spcBef>
              <a:spcAft>
                <a:spcPts val="0"/>
              </a:spcAft>
              <a:buSzPts val="1400"/>
              <a:buChar char="●"/>
            </a:pPr>
            <a:r>
              <a:rPr lang="en"/>
              <a:t>Oversexualization and fetisization of black female presenting body</a:t>
            </a:r>
            <a:endParaRPr/>
          </a:p>
          <a:p>
            <a:pPr indent="-317500" lvl="0" marL="457200" rtl="0" algn="l">
              <a:spcBef>
                <a:spcPts val="0"/>
              </a:spcBef>
              <a:spcAft>
                <a:spcPts val="0"/>
              </a:spcAft>
              <a:buSzPts val="1400"/>
              <a:buChar char="●"/>
            </a:pPr>
            <a:r>
              <a:rPr lang="en"/>
              <a:t>Demonization of curves until popularized amongst cultural majority</a:t>
            </a:r>
            <a:endParaRPr/>
          </a:p>
          <a:p>
            <a:pPr indent="-317500" lvl="0" marL="457200" rtl="0" algn="l">
              <a:spcBef>
                <a:spcPts val="0"/>
              </a:spcBef>
              <a:spcAft>
                <a:spcPts val="0"/>
              </a:spcAft>
              <a:buSzPts val="1400"/>
              <a:buChar char="●"/>
            </a:pPr>
            <a:r>
              <a:t/>
            </a:r>
            <a:endParaRPr/>
          </a:p>
        </p:txBody>
      </p:sp>
      <p:sp>
        <p:nvSpPr>
          <p:cNvPr id="206" name="Google Shape;206;p34"/>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Fat Girls</a:t>
            </a:r>
            <a:endParaRPr/>
          </a:p>
          <a:p>
            <a:pPr indent="-317500" lvl="0" marL="457200" rtl="0" algn="l">
              <a:spcBef>
                <a:spcPts val="1200"/>
              </a:spcBef>
              <a:spcAft>
                <a:spcPts val="0"/>
              </a:spcAft>
              <a:buSzPts val="1400"/>
              <a:buChar char="●"/>
            </a:pPr>
            <a:r>
              <a:rPr lang="en"/>
              <a:t>Fat femmes are often seen as unreliable and less </a:t>
            </a:r>
            <a:r>
              <a:rPr lang="en"/>
              <a:t>credible</a:t>
            </a:r>
            <a:r>
              <a:rPr lang="en"/>
              <a:t>.</a:t>
            </a:r>
            <a:endParaRPr/>
          </a:p>
          <a:p>
            <a:pPr indent="-317500" lvl="0" marL="457200" rtl="0" algn="l">
              <a:spcBef>
                <a:spcPts val="0"/>
              </a:spcBef>
              <a:spcAft>
                <a:spcPts val="0"/>
              </a:spcAft>
              <a:buSzPts val="1400"/>
              <a:buChar char="●"/>
            </a:pPr>
            <a:r>
              <a:rPr lang="en"/>
              <a:t>Fat </a:t>
            </a:r>
            <a:r>
              <a:rPr lang="en"/>
              <a:t>femmes are often seen as undesirable, “who would want to have sex with you?”</a:t>
            </a:r>
            <a:endParaRPr/>
          </a:p>
          <a:p>
            <a:pPr indent="-317500" lvl="0" marL="457200" rtl="0" algn="l">
              <a:spcBef>
                <a:spcPts val="0"/>
              </a:spcBef>
              <a:spcAft>
                <a:spcPts val="0"/>
              </a:spcAft>
              <a:buSzPts val="1400"/>
              <a:buChar char="●"/>
            </a:pPr>
            <a:r>
              <a:rPr lang="en"/>
              <a:t>Fetishization of Fat femmes</a:t>
            </a:r>
            <a:endParaRPr/>
          </a:p>
          <a:p>
            <a:pPr indent="-317500" lvl="0" marL="457200" rtl="0" algn="l">
              <a:spcBef>
                <a:spcPts val="0"/>
              </a:spcBef>
              <a:spcAft>
                <a:spcPts val="0"/>
              </a:spcAft>
              <a:buSzPts val="1400"/>
              <a:buChar char="●"/>
            </a:pPr>
            <a:r>
              <a:rPr lang="en"/>
              <a:t>The notion that Fat femmes are desperate.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12" name="Google Shape;212;p35"/>
          <p:cNvSpPr txBox="1"/>
          <p:nvPr>
            <p:ph idx="2" type="body"/>
          </p:nvPr>
        </p:nvSpPr>
        <p:spPr>
          <a:xfrm>
            <a:off x="5524900" y="724200"/>
            <a:ext cx="32517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Over 18% of Black women will be </a:t>
            </a:r>
            <a:r>
              <a:rPr lang="en"/>
              <a:t>assaulted</a:t>
            </a:r>
            <a:r>
              <a:rPr lang="en"/>
              <a:t> in their lifetime - those who report</a:t>
            </a:r>
            <a:endParaRPr/>
          </a:p>
          <a:p>
            <a:pPr indent="-342900" lvl="0" marL="457200" rtl="0" algn="l">
              <a:spcBef>
                <a:spcPts val="0"/>
              </a:spcBef>
              <a:spcAft>
                <a:spcPts val="0"/>
              </a:spcAft>
              <a:buSzPts val="1800"/>
              <a:buChar char="●"/>
            </a:pPr>
            <a:r>
              <a:rPr lang="en"/>
              <a:t>Misogynoir </a:t>
            </a:r>
            <a:endParaRPr/>
          </a:p>
          <a:p>
            <a:pPr indent="-342900" lvl="0" marL="457200" rtl="0" algn="l">
              <a:spcBef>
                <a:spcPts val="0"/>
              </a:spcBef>
              <a:spcAft>
                <a:spcPts val="0"/>
              </a:spcAft>
              <a:buSzPts val="1800"/>
              <a:buChar char="●"/>
            </a:pPr>
            <a:r>
              <a:rPr lang="en"/>
              <a:t>For every 15 assaulted, only 1 reports their assault</a:t>
            </a:r>
            <a:endParaRPr/>
          </a:p>
          <a:p>
            <a:pPr indent="-342900" lvl="0" marL="457200" rtl="0" algn="l">
              <a:spcBef>
                <a:spcPts val="0"/>
              </a:spcBef>
              <a:spcAft>
                <a:spcPts val="0"/>
              </a:spcAft>
              <a:buSzPts val="1800"/>
              <a:buChar char="●"/>
            </a:pPr>
            <a:r>
              <a:rPr lang="en"/>
              <a:t>Tension with being </a:t>
            </a:r>
            <a:r>
              <a:rPr lang="en"/>
              <a:t>complicit</a:t>
            </a:r>
            <a:r>
              <a:rPr lang="en"/>
              <a:t> and need for justice</a:t>
            </a:r>
            <a:endParaRPr/>
          </a:p>
        </p:txBody>
      </p:sp>
      <p:pic>
        <p:nvPicPr>
          <p:cNvPr id="213" name="Google Shape;213;p35"/>
          <p:cNvPicPr preferRelativeResize="0"/>
          <p:nvPr/>
        </p:nvPicPr>
        <p:blipFill>
          <a:blip r:embed="rId3">
            <a:alphaModFix/>
          </a:blip>
          <a:stretch>
            <a:fillRect/>
          </a:stretch>
        </p:blipFill>
        <p:spPr>
          <a:xfrm>
            <a:off x="0" y="0"/>
            <a:ext cx="5470401" cy="5078124"/>
          </a:xfrm>
          <a:prstGeom prst="rect">
            <a:avLst/>
          </a:prstGeom>
          <a:noFill/>
          <a:ln>
            <a:noFill/>
          </a:ln>
        </p:spPr>
      </p:pic>
      <p:sp>
        <p:nvSpPr>
          <p:cNvPr id="214" name="Google Shape;214;p35"/>
          <p:cNvSpPr txBox="1"/>
          <p:nvPr/>
        </p:nvSpPr>
        <p:spPr>
          <a:xfrm>
            <a:off x="4441725" y="4631275"/>
            <a:ext cx="465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https://now.org/wp-content/uploads/2018/02/Black-Women-and-Sexual-Violence-6.pdf</a:t>
            </a:r>
            <a:endParaRPr>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6"/>
          <p:cNvSpPr txBox="1"/>
          <p:nvPr>
            <p:ph type="title"/>
          </p:nvPr>
        </p:nvSpPr>
        <p:spPr>
          <a:xfrm>
            <a:off x="265500" y="1081675"/>
            <a:ext cx="4045200" cy="1786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THIS IS WHY BLACK WOMEN ARE MAGICAL  </a:t>
            </a:r>
            <a:endParaRPr/>
          </a:p>
        </p:txBody>
      </p:sp>
      <p:sp>
        <p:nvSpPr>
          <p:cNvPr id="220" name="Google Shape;220;p36"/>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sp>
        <p:nvSpPr>
          <p:cNvPr id="221" name="Google Shape;221;p3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worldstar &#10;&#10;Billionaire, Peter Nygard, Offers Money To Black Women DNA, Stem Cells, Eggs &amp; Embryos On TV!" id="222" name="Google Shape;222;p36" title="Billionaire, Peter Nygard, Offers Money To Black Women DNA, Stem Cells, Eggs &amp; Embryos On TV!">
            <a:hlinkClick r:id="rId3"/>
          </p:cNvPr>
          <p:cNvPicPr preferRelativeResize="0"/>
          <p:nvPr/>
        </p:nvPicPr>
        <p:blipFill>
          <a:blip r:embed="rId4">
            <a:alphaModFix/>
          </a:blip>
          <a:stretch>
            <a:fillRect/>
          </a:stretch>
        </p:blipFill>
        <p:spPr>
          <a:xfrm>
            <a:off x="4360800" y="7242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Cultural Figures</a:t>
            </a:r>
            <a:endParaRPr/>
          </a:p>
        </p:txBody>
      </p:sp>
      <p:sp>
        <p:nvSpPr>
          <p:cNvPr id="228" name="Google Shape;228;p37"/>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For Black Girls and Fat Girls</a:t>
            </a:r>
            <a:endParaRPr/>
          </a:p>
        </p:txBody>
      </p:sp>
      <p:sp>
        <p:nvSpPr>
          <p:cNvPr id="229" name="Google Shape;229;p3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Lizzo</a:t>
            </a:r>
            <a:endParaRPr/>
          </a:p>
          <a:p>
            <a:pPr indent="-342900" lvl="0" marL="457200" rtl="0" algn="l">
              <a:spcBef>
                <a:spcPts val="0"/>
              </a:spcBef>
              <a:spcAft>
                <a:spcPts val="0"/>
              </a:spcAft>
              <a:buSzPts val="1800"/>
              <a:buChar char="●"/>
            </a:pPr>
            <a:r>
              <a:rPr lang="en"/>
              <a:t>Melissa McCarthy</a:t>
            </a:r>
            <a:endParaRPr/>
          </a:p>
          <a:p>
            <a:pPr indent="-342900" lvl="0" marL="457200" rtl="0" algn="l">
              <a:spcBef>
                <a:spcPts val="0"/>
              </a:spcBef>
              <a:spcAft>
                <a:spcPts val="0"/>
              </a:spcAft>
              <a:buSzPts val="1800"/>
              <a:buChar char="●"/>
            </a:pPr>
            <a:r>
              <a:rPr lang="en"/>
              <a:t>Gabourey Sidibe</a:t>
            </a:r>
            <a:endParaRPr/>
          </a:p>
          <a:p>
            <a:pPr indent="-342900" lvl="0" marL="457200" rtl="0" algn="l">
              <a:spcBef>
                <a:spcPts val="0"/>
              </a:spcBef>
              <a:spcAft>
                <a:spcPts val="0"/>
              </a:spcAft>
              <a:buSzPts val="1800"/>
              <a:buChar char="●"/>
            </a:pPr>
            <a:r>
              <a:rPr lang="en"/>
              <a:t>Monique</a:t>
            </a:r>
            <a:endParaRPr/>
          </a:p>
          <a:p>
            <a:pPr indent="-342900" lvl="0" marL="457200" rtl="0" algn="l">
              <a:spcBef>
                <a:spcPts val="0"/>
              </a:spcBef>
              <a:spcAft>
                <a:spcPts val="0"/>
              </a:spcAft>
              <a:buSzPts val="1800"/>
              <a:buChar char="●"/>
            </a:pPr>
            <a:r>
              <a:rPr lang="en"/>
              <a:t>Queen Latifah </a:t>
            </a:r>
            <a:endParaRPr/>
          </a:p>
          <a:p>
            <a:pPr indent="-342900" lvl="0" marL="457200" rtl="0" algn="l">
              <a:spcBef>
                <a:spcPts val="0"/>
              </a:spcBef>
              <a:spcAft>
                <a:spcPts val="0"/>
              </a:spcAft>
              <a:buSzPts val="1800"/>
              <a:buChar char="●"/>
            </a:pPr>
            <a:r>
              <a:rPr lang="en"/>
              <a:t>Ma Rainey</a:t>
            </a:r>
            <a:endParaRPr/>
          </a:p>
          <a:p>
            <a:pPr indent="-342900" lvl="0" marL="457200" rtl="0" algn="l">
              <a:spcBef>
                <a:spcPts val="0"/>
              </a:spcBef>
              <a:spcAft>
                <a:spcPts val="0"/>
              </a:spcAft>
              <a:buSzPts val="1800"/>
              <a:buChar char="●"/>
            </a:pPr>
            <a:r>
              <a:rPr lang="en"/>
              <a:t>Amber Riley</a:t>
            </a:r>
            <a:endParaRPr/>
          </a:p>
          <a:p>
            <a:pPr indent="-342900" lvl="0" marL="457200" rtl="0" algn="l">
              <a:spcBef>
                <a:spcPts val="0"/>
              </a:spcBef>
              <a:spcAft>
                <a:spcPts val="0"/>
              </a:spcAft>
              <a:buSzPts val="1800"/>
              <a:buChar char="●"/>
            </a:pPr>
            <a:r>
              <a:rPr lang="en"/>
              <a:t>Jill Scott</a:t>
            </a:r>
            <a:endParaRPr/>
          </a:p>
          <a:p>
            <a:pPr indent="-342900" lvl="0" marL="457200" rtl="0" algn="l">
              <a:spcBef>
                <a:spcPts val="0"/>
              </a:spcBef>
              <a:spcAft>
                <a:spcPts val="0"/>
              </a:spcAft>
              <a:buSzPts val="1800"/>
              <a:buChar char="●"/>
            </a:pPr>
            <a:r>
              <a:rPr lang="en"/>
              <a:t>Margaret Cho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35" name="Google Shape;235;p38"/>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300" u="sng"/>
              <a:t>Black Girl Magic:</a:t>
            </a:r>
            <a:endParaRPr sz="1300"/>
          </a:p>
          <a:p>
            <a:pPr indent="-317500" lvl="0" marL="457200" rtl="0" algn="l">
              <a:lnSpc>
                <a:spcPct val="95000"/>
              </a:lnSpc>
              <a:spcBef>
                <a:spcPts val="1200"/>
              </a:spcBef>
              <a:spcAft>
                <a:spcPts val="0"/>
              </a:spcAft>
              <a:buSzPts val="1400"/>
              <a:buChar char="●"/>
            </a:pPr>
            <a:r>
              <a:rPr lang="en" u="sng"/>
              <a:t>Killing the Black Body</a:t>
            </a:r>
            <a:r>
              <a:rPr lang="en"/>
              <a:t> by </a:t>
            </a:r>
            <a:r>
              <a:rPr lang="en"/>
              <a:t>Dorothy</a:t>
            </a:r>
            <a:r>
              <a:rPr lang="en"/>
              <a:t> Roberts</a:t>
            </a:r>
            <a:endParaRPr/>
          </a:p>
          <a:p>
            <a:pPr indent="-317500" lvl="0" marL="457200" rtl="0" algn="l">
              <a:lnSpc>
                <a:spcPct val="95000"/>
              </a:lnSpc>
              <a:spcBef>
                <a:spcPts val="0"/>
              </a:spcBef>
              <a:spcAft>
                <a:spcPts val="0"/>
              </a:spcAft>
              <a:buSzPts val="1400"/>
              <a:buChar char="●"/>
            </a:pPr>
            <a:r>
              <a:rPr lang="en" u="sng"/>
              <a:t>Black Bodies, White Gazes </a:t>
            </a:r>
            <a:r>
              <a:rPr lang="en"/>
              <a:t>by George Yancy </a:t>
            </a:r>
            <a:endParaRPr/>
          </a:p>
          <a:p>
            <a:pPr indent="-273050" lvl="0" marL="457200" rtl="0" algn="l">
              <a:lnSpc>
                <a:spcPct val="108571"/>
              </a:lnSpc>
              <a:spcBef>
                <a:spcPts val="0"/>
              </a:spcBef>
              <a:spcAft>
                <a:spcPts val="0"/>
              </a:spcAft>
              <a:buSzPts val="700"/>
              <a:buChar char="●"/>
            </a:pPr>
            <a:r>
              <a:rPr lang="en" u="sng">
                <a:solidFill>
                  <a:srgbClr val="0F1111"/>
                </a:solidFill>
                <a:highlight>
                  <a:srgbClr val="FFFFFF"/>
                </a:highlight>
              </a:rPr>
              <a:t>Oppression and the Body: Roots, Resistance, and Resolutions</a:t>
            </a:r>
            <a:r>
              <a:rPr lang="en">
                <a:solidFill>
                  <a:srgbClr val="0F1111"/>
                </a:solidFill>
                <a:highlight>
                  <a:srgbClr val="FFFFFF"/>
                </a:highlight>
              </a:rPr>
              <a:t> by Christine Caldwell</a:t>
            </a:r>
            <a:endParaRPr>
              <a:solidFill>
                <a:srgbClr val="0F1111"/>
              </a:solidFill>
              <a:highlight>
                <a:srgbClr val="FFFFFF"/>
              </a:highlight>
            </a:endParaRPr>
          </a:p>
          <a:p>
            <a:pPr indent="-317500" lvl="0" marL="457200" rtl="0" algn="l">
              <a:lnSpc>
                <a:spcPct val="95000"/>
              </a:lnSpc>
              <a:spcBef>
                <a:spcPts val="0"/>
              </a:spcBef>
              <a:spcAft>
                <a:spcPts val="0"/>
              </a:spcAft>
              <a:buSzPts val="1400"/>
              <a:buChar char="●"/>
            </a:pPr>
            <a:r>
              <a:rPr lang="en" u="sng"/>
              <a:t>Medical Aparteid</a:t>
            </a:r>
            <a:r>
              <a:rPr lang="en"/>
              <a:t> by Harriet A Washington</a:t>
            </a:r>
            <a:endParaRPr/>
          </a:p>
          <a:p>
            <a:pPr indent="-317500" lvl="0" marL="457200" rtl="0" algn="l">
              <a:lnSpc>
                <a:spcPct val="95000"/>
              </a:lnSpc>
              <a:spcBef>
                <a:spcPts val="0"/>
              </a:spcBef>
              <a:spcAft>
                <a:spcPts val="0"/>
              </a:spcAft>
              <a:buSzPts val="1400"/>
              <a:buChar char="●"/>
            </a:pPr>
            <a:r>
              <a:rPr lang="en" u="sng"/>
              <a:t>A Black Women’s History of the United States </a:t>
            </a:r>
            <a:r>
              <a:rPr lang="en"/>
              <a:t>by Daina R Berry and Kali N Gross </a:t>
            </a:r>
            <a:endParaRPr/>
          </a:p>
        </p:txBody>
      </p:sp>
      <p:sp>
        <p:nvSpPr>
          <p:cNvPr id="236" name="Google Shape;236;p38"/>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Fat Girl Liberation:</a:t>
            </a:r>
            <a:endParaRPr/>
          </a:p>
          <a:p>
            <a:pPr indent="-317500" lvl="0" marL="457200" rtl="0" algn="l">
              <a:spcBef>
                <a:spcPts val="1200"/>
              </a:spcBef>
              <a:spcAft>
                <a:spcPts val="0"/>
              </a:spcAft>
              <a:buSzPts val="1400"/>
              <a:buChar char="●"/>
            </a:pPr>
            <a:r>
              <a:rPr lang="en" u="sng"/>
              <a:t>Body of Truth</a:t>
            </a:r>
            <a:r>
              <a:rPr lang="en"/>
              <a:t> by Harriet Brown</a:t>
            </a:r>
            <a:endParaRPr/>
          </a:p>
          <a:p>
            <a:pPr indent="-317500" lvl="0" marL="457200" rtl="0" algn="l">
              <a:spcBef>
                <a:spcPts val="0"/>
              </a:spcBef>
              <a:spcAft>
                <a:spcPts val="0"/>
              </a:spcAft>
              <a:buSzPts val="1400"/>
              <a:buChar char="●"/>
            </a:pPr>
            <a:r>
              <a:rPr lang="en" u="sng"/>
              <a:t>What We Don’t Talk About When We Talke About Fat</a:t>
            </a:r>
            <a:r>
              <a:rPr lang="en"/>
              <a:t> by Aubrey Gordon</a:t>
            </a:r>
            <a:endParaRPr/>
          </a:p>
          <a:p>
            <a:pPr indent="-317500" lvl="0" marL="457200" rtl="0" algn="l">
              <a:spcBef>
                <a:spcPts val="0"/>
              </a:spcBef>
              <a:spcAft>
                <a:spcPts val="0"/>
              </a:spcAft>
              <a:buSzPts val="1400"/>
              <a:buChar char="●"/>
            </a:pPr>
            <a:r>
              <a:rPr lang="en" u="sng"/>
              <a:t>Things No One Will Tell Fat Girls</a:t>
            </a:r>
            <a:r>
              <a:rPr lang="en"/>
              <a:t> by Jes Baker</a:t>
            </a:r>
            <a:endParaRPr/>
          </a:p>
          <a:p>
            <a:pPr indent="-317500" lvl="0" marL="457200" rtl="0" algn="l">
              <a:spcBef>
                <a:spcPts val="0"/>
              </a:spcBef>
              <a:spcAft>
                <a:spcPts val="0"/>
              </a:spcAft>
              <a:buSzPts val="1400"/>
              <a:buChar char="●"/>
            </a:pPr>
            <a:r>
              <a:rPr lang="en" u="sng"/>
              <a:t>Belly of the Beast</a:t>
            </a:r>
            <a:r>
              <a:rPr lang="en"/>
              <a:t> by Da’Shaun Harrison</a:t>
            </a:r>
            <a:endParaRPr/>
          </a:p>
          <a:p>
            <a:pPr indent="-317500" lvl="0" marL="457200" rtl="0" algn="l">
              <a:spcBef>
                <a:spcPts val="0"/>
              </a:spcBef>
              <a:spcAft>
                <a:spcPts val="0"/>
              </a:spcAft>
              <a:buSzPts val="1400"/>
              <a:buChar char="●"/>
            </a:pPr>
            <a:r>
              <a:rPr lang="en" u="sng"/>
              <a:t>Heavy</a:t>
            </a:r>
            <a:r>
              <a:rPr lang="en"/>
              <a:t> by Kiese Laymon</a:t>
            </a:r>
            <a:endParaRPr/>
          </a:p>
          <a:p>
            <a:pPr indent="-317500" lvl="0" marL="457200" rtl="0" algn="l">
              <a:spcBef>
                <a:spcPts val="0"/>
              </a:spcBef>
              <a:spcAft>
                <a:spcPts val="0"/>
              </a:spcAft>
              <a:buSzPts val="1400"/>
              <a:buChar char="●"/>
            </a:pPr>
            <a:r>
              <a:rPr lang="en" u="sng"/>
              <a:t>Hunger</a:t>
            </a:r>
            <a:r>
              <a:rPr lang="en"/>
              <a:t> by Roxane Gay</a:t>
            </a:r>
            <a:endParaRPr/>
          </a:p>
          <a:p>
            <a:pPr indent="-317500" lvl="0" marL="457200" rtl="0" algn="l">
              <a:spcBef>
                <a:spcPts val="0"/>
              </a:spcBef>
              <a:spcAft>
                <a:spcPts val="0"/>
              </a:spcAft>
              <a:buSzPts val="1400"/>
              <a:buChar char="●"/>
            </a:pPr>
            <a:r>
              <a:rPr lang="en" u="sng"/>
              <a:t>Fearing the Black Body</a:t>
            </a:r>
            <a:r>
              <a:rPr lang="en"/>
              <a:t> by Dr. Sabrina Strings</a:t>
            </a:r>
            <a:endParaRPr/>
          </a:p>
          <a:p>
            <a:pPr indent="-317500" lvl="0" marL="457200" rtl="0" algn="l">
              <a:spcBef>
                <a:spcPts val="0"/>
              </a:spcBef>
              <a:spcAft>
                <a:spcPts val="0"/>
              </a:spcAft>
              <a:buSzPts val="1400"/>
              <a:buChar char="●"/>
            </a:pPr>
            <a:r>
              <a:rPr lang="en" u="sng"/>
              <a:t>Bad Fat Black Girl</a:t>
            </a:r>
            <a:r>
              <a:rPr lang="en"/>
              <a:t> by Sesali Bowen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2009075" y="274400"/>
            <a:ext cx="4045200" cy="1137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434343"/>
                </a:solidFill>
                <a:highlight>
                  <a:srgbClr val="FFFFFF"/>
                </a:highlight>
              </a:rPr>
              <a:t>TRACI </a:t>
            </a:r>
            <a:endParaRPr>
              <a:solidFill>
                <a:srgbClr val="434343"/>
              </a:solidFill>
              <a:highlight>
                <a:srgbClr val="FFFFFF"/>
              </a:highlight>
            </a:endParaRPr>
          </a:p>
          <a:p>
            <a:pPr indent="0" lvl="0" marL="0" rtl="0" algn="ctr">
              <a:spcBef>
                <a:spcPts val="0"/>
              </a:spcBef>
              <a:spcAft>
                <a:spcPts val="0"/>
              </a:spcAft>
              <a:buNone/>
            </a:pPr>
            <a:r>
              <a:rPr lang="en">
                <a:solidFill>
                  <a:srgbClr val="434343"/>
                </a:solidFill>
                <a:highlight>
                  <a:srgbClr val="FFFFFF"/>
                </a:highlight>
              </a:rPr>
              <a:t>SIMMONS</a:t>
            </a:r>
            <a:endParaRPr>
              <a:solidFill>
                <a:srgbClr val="434343"/>
              </a:solidFill>
              <a:highlight>
                <a:srgbClr val="FFFFFF"/>
              </a:highlight>
            </a:endParaRPr>
          </a:p>
        </p:txBody>
      </p:sp>
      <p:sp>
        <p:nvSpPr>
          <p:cNvPr id="75" name="Google Shape;75;p15"/>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76" name="Google Shape;76;p15"/>
          <p:cNvSpPr txBox="1"/>
          <p:nvPr>
            <p:ph idx="2" type="body"/>
          </p:nvPr>
        </p:nvSpPr>
        <p:spPr>
          <a:xfrm>
            <a:off x="5063425" y="2571750"/>
            <a:ext cx="3424800" cy="163500"/>
          </a:xfrm>
          <a:prstGeom prst="rect">
            <a:avLst/>
          </a:prstGeom>
        </p:spPr>
        <p:txBody>
          <a:bodyPr anchorCtr="0" anchor="ctr" bIns="91425" lIns="91425" spcFirstLastPara="1" rIns="91425" wrap="square" tIns="91425">
            <a:noAutofit/>
          </a:bodyPr>
          <a:lstStyle/>
          <a:p>
            <a:pPr indent="-295275" lvl="0" marL="457200" rtl="0" algn="l">
              <a:lnSpc>
                <a:spcPct val="95000"/>
              </a:lnSpc>
              <a:spcBef>
                <a:spcPts val="0"/>
              </a:spcBef>
              <a:spcAft>
                <a:spcPts val="0"/>
              </a:spcAft>
              <a:buClr>
                <a:srgbClr val="434343"/>
              </a:buClr>
              <a:buSzPts val="1050"/>
              <a:buFont typeface="Raleway SemiBold"/>
              <a:buChar char="●"/>
            </a:pPr>
            <a:r>
              <a:rPr b="1" lang="en" sz="1050" u="sng">
                <a:solidFill>
                  <a:srgbClr val="434343"/>
                </a:solidFill>
                <a:latin typeface="Raleway"/>
                <a:ea typeface="Raleway"/>
                <a:cs typeface="Raleway"/>
                <a:sym typeface="Raleway"/>
              </a:rPr>
              <a:t>HOMETOWN:</a:t>
            </a:r>
            <a:r>
              <a:rPr lang="en" sz="1050">
                <a:solidFill>
                  <a:srgbClr val="434343"/>
                </a:solidFill>
                <a:latin typeface="Raleway SemiBold"/>
                <a:ea typeface="Raleway SemiBold"/>
                <a:cs typeface="Raleway SemiBold"/>
                <a:sym typeface="Raleway SemiBold"/>
              </a:rPr>
              <a:t> Louisville, Ky </a:t>
            </a:r>
            <a:endParaRPr sz="1050">
              <a:solidFill>
                <a:srgbClr val="434343"/>
              </a:solidFill>
              <a:latin typeface="Raleway SemiBold"/>
              <a:ea typeface="Raleway SemiBold"/>
              <a:cs typeface="Raleway SemiBold"/>
              <a:sym typeface="Raleway SemiBold"/>
            </a:endParaRPr>
          </a:p>
          <a:p>
            <a:pPr indent="0" lvl="0" marL="457200" rtl="0" algn="l">
              <a:lnSpc>
                <a:spcPct val="95000"/>
              </a:lnSpc>
              <a:spcBef>
                <a:spcPts val="1200"/>
              </a:spcBef>
              <a:spcAft>
                <a:spcPts val="0"/>
              </a:spcAft>
              <a:buNone/>
            </a:pPr>
            <a:r>
              <a:t/>
            </a:r>
            <a:endParaRPr sz="1050">
              <a:solidFill>
                <a:srgbClr val="434343"/>
              </a:solidFill>
              <a:latin typeface="Raleway SemiBold"/>
              <a:ea typeface="Raleway SemiBold"/>
              <a:cs typeface="Raleway SemiBold"/>
              <a:sym typeface="Raleway SemiBold"/>
            </a:endParaRPr>
          </a:p>
          <a:p>
            <a:pPr indent="-295275" lvl="0" marL="457200" rtl="0" algn="l">
              <a:lnSpc>
                <a:spcPct val="95000"/>
              </a:lnSpc>
              <a:spcBef>
                <a:spcPts val="1200"/>
              </a:spcBef>
              <a:spcAft>
                <a:spcPts val="0"/>
              </a:spcAft>
              <a:buClr>
                <a:srgbClr val="434343"/>
              </a:buClr>
              <a:buSzPts val="1050"/>
              <a:buFont typeface="Raleway SemiBold"/>
              <a:buChar char="●"/>
            </a:pPr>
            <a:r>
              <a:rPr b="1" lang="en" sz="1050" u="sng">
                <a:solidFill>
                  <a:srgbClr val="434343"/>
                </a:solidFill>
                <a:latin typeface="Raleway"/>
                <a:ea typeface="Raleway"/>
                <a:cs typeface="Raleway"/>
                <a:sym typeface="Raleway"/>
              </a:rPr>
              <a:t>EDUCATION:</a:t>
            </a:r>
            <a:r>
              <a:rPr lang="en" sz="1050">
                <a:solidFill>
                  <a:srgbClr val="434343"/>
                </a:solidFill>
                <a:latin typeface="Raleway SemiBold"/>
                <a:ea typeface="Raleway SemiBold"/>
                <a:cs typeface="Raleway SemiBold"/>
                <a:sym typeface="Raleway SemiBold"/>
              </a:rPr>
              <a:t> BS in Hospitality Management w/Minor in Business from University of Kentucky. Masters of Divinity and Master of Arts in Marriage and Family Therapy both from Louisville Seminary. </a:t>
            </a:r>
            <a:endParaRPr sz="1050">
              <a:solidFill>
                <a:srgbClr val="434343"/>
              </a:solidFill>
              <a:latin typeface="Raleway SemiBold"/>
              <a:ea typeface="Raleway SemiBold"/>
              <a:cs typeface="Raleway SemiBold"/>
              <a:sym typeface="Raleway SemiBold"/>
            </a:endParaRPr>
          </a:p>
          <a:p>
            <a:pPr indent="0" lvl="0" marL="457200" rtl="0" algn="l">
              <a:lnSpc>
                <a:spcPct val="95000"/>
              </a:lnSpc>
              <a:spcBef>
                <a:spcPts val="1200"/>
              </a:spcBef>
              <a:spcAft>
                <a:spcPts val="0"/>
              </a:spcAft>
              <a:buNone/>
            </a:pPr>
            <a:r>
              <a:t/>
            </a:r>
            <a:endParaRPr sz="1050">
              <a:solidFill>
                <a:srgbClr val="434343"/>
              </a:solidFill>
              <a:latin typeface="Raleway SemiBold"/>
              <a:ea typeface="Raleway SemiBold"/>
              <a:cs typeface="Raleway SemiBold"/>
              <a:sym typeface="Raleway SemiBold"/>
            </a:endParaRPr>
          </a:p>
          <a:p>
            <a:pPr indent="-295275" lvl="0" marL="457200" rtl="0" algn="l">
              <a:lnSpc>
                <a:spcPct val="95000"/>
              </a:lnSpc>
              <a:spcBef>
                <a:spcPts val="1200"/>
              </a:spcBef>
              <a:spcAft>
                <a:spcPts val="0"/>
              </a:spcAft>
              <a:buClr>
                <a:srgbClr val="434343"/>
              </a:buClr>
              <a:buSzPts val="1050"/>
              <a:buFont typeface="Raleway SemiBold"/>
              <a:buChar char="●"/>
            </a:pPr>
            <a:r>
              <a:rPr b="1" lang="en" sz="1050" u="sng">
                <a:solidFill>
                  <a:srgbClr val="434343"/>
                </a:solidFill>
                <a:latin typeface="Raleway"/>
                <a:ea typeface="Raleway"/>
                <a:cs typeface="Raleway"/>
                <a:sym typeface="Raleway"/>
              </a:rPr>
              <a:t>HOBBIES:</a:t>
            </a:r>
            <a:r>
              <a:rPr lang="en" sz="1050">
                <a:solidFill>
                  <a:srgbClr val="434343"/>
                </a:solidFill>
                <a:latin typeface="Raleway SemiBold"/>
                <a:ea typeface="Raleway SemiBold"/>
                <a:cs typeface="Raleway SemiBold"/>
                <a:sym typeface="Raleway SemiBold"/>
              </a:rPr>
              <a:t>  Reading, sleeping, traveling, singing, listening to music, connecting other people to each other, professional networker ;-), live music, plays, habitually overstepping lines and cooking</a:t>
            </a:r>
            <a:endParaRPr sz="1050">
              <a:solidFill>
                <a:srgbClr val="434343"/>
              </a:solidFill>
              <a:latin typeface="Raleway SemiBold"/>
              <a:ea typeface="Raleway SemiBold"/>
              <a:cs typeface="Raleway SemiBold"/>
              <a:sym typeface="Raleway SemiBold"/>
            </a:endParaRPr>
          </a:p>
          <a:p>
            <a:pPr indent="0" lvl="0" marL="457200" rtl="0" algn="l">
              <a:lnSpc>
                <a:spcPct val="95000"/>
              </a:lnSpc>
              <a:spcBef>
                <a:spcPts val="1200"/>
              </a:spcBef>
              <a:spcAft>
                <a:spcPts val="0"/>
              </a:spcAft>
              <a:buNone/>
            </a:pPr>
            <a:r>
              <a:t/>
            </a:r>
            <a:endParaRPr sz="1050">
              <a:solidFill>
                <a:srgbClr val="434343"/>
              </a:solidFill>
              <a:latin typeface="Raleway SemiBold"/>
              <a:ea typeface="Raleway SemiBold"/>
              <a:cs typeface="Raleway SemiBold"/>
              <a:sym typeface="Raleway SemiBold"/>
            </a:endParaRPr>
          </a:p>
          <a:p>
            <a:pPr indent="-295275" lvl="0" marL="457200" rtl="0" algn="l">
              <a:lnSpc>
                <a:spcPct val="95000"/>
              </a:lnSpc>
              <a:spcBef>
                <a:spcPts val="1200"/>
              </a:spcBef>
              <a:spcAft>
                <a:spcPts val="0"/>
              </a:spcAft>
              <a:buClr>
                <a:srgbClr val="434343"/>
              </a:buClr>
              <a:buSzPts val="1050"/>
              <a:buFont typeface="Raleway SemiBold"/>
              <a:buChar char="●"/>
            </a:pPr>
            <a:r>
              <a:rPr lang="en" sz="1050" u="sng">
                <a:solidFill>
                  <a:srgbClr val="434343"/>
                </a:solidFill>
                <a:latin typeface="Raleway SemiBold"/>
                <a:ea typeface="Raleway SemiBold"/>
                <a:cs typeface="Raleway SemiBold"/>
                <a:sym typeface="Raleway SemiBold"/>
              </a:rPr>
              <a:t>MY BGM</a:t>
            </a:r>
            <a:r>
              <a:rPr lang="en" sz="1050" u="sng">
                <a:solidFill>
                  <a:srgbClr val="434343"/>
                </a:solidFill>
                <a:latin typeface="Raleway SemiBold"/>
                <a:ea typeface="Raleway SemiBold"/>
                <a:cs typeface="Raleway SemiBold"/>
                <a:sym typeface="Raleway SemiBold"/>
              </a:rPr>
              <a:t>: </a:t>
            </a:r>
            <a:r>
              <a:rPr lang="en" sz="1050">
                <a:solidFill>
                  <a:srgbClr val="434343"/>
                </a:solidFill>
                <a:latin typeface="Raleway SemiBold"/>
                <a:ea typeface="Raleway SemiBold"/>
                <a:cs typeface="Raleway SemiBold"/>
                <a:sym typeface="Raleway SemiBold"/>
              </a:rPr>
              <a:t>. </a:t>
            </a:r>
            <a:endParaRPr sz="1050">
              <a:solidFill>
                <a:srgbClr val="434343"/>
              </a:solidFill>
              <a:latin typeface="Raleway SemiBold"/>
              <a:ea typeface="Raleway SemiBold"/>
              <a:cs typeface="Raleway SemiBold"/>
              <a:sym typeface="Raleway SemiBold"/>
            </a:endParaRPr>
          </a:p>
          <a:p>
            <a:pPr indent="0" lvl="0" marL="0" rtl="0" algn="l">
              <a:lnSpc>
                <a:spcPct val="95000"/>
              </a:lnSpc>
              <a:spcBef>
                <a:spcPts val="1200"/>
              </a:spcBef>
              <a:spcAft>
                <a:spcPts val="1200"/>
              </a:spcAft>
              <a:buNone/>
            </a:pPr>
            <a:r>
              <a:t/>
            </a:r>
            <a:endParaRPr sz="1050">
              <a:solidFill>
                <a:srgbClr val="434343"/>
              </a:solidFill>
              <a:latin typeface="Raleway SemiBold"/>
              <a:ea typeface="Raleway SemiBold"/>
              <a:cs typeface="Raleway SemiBold"/>
              <a:sym typeface="Raleway SemiBold"/>
            </a:endParaRPr>
          </a:p>
        </p:txBody>
      </p:sp>
      <p:pic>
        <p:nvPicPr>
          <p:cNvPr id="77" name="Google Shape;77;p15"/>
          <p:cNvPicPr preferRelativeResize="0"/>
          <p:nvPr/>
        </p:nvPicPr>
        <p:blipFill rotWithShape="1">
          <a:blip r:embed="rId3">
            <a:alphaModFix/>
          </a:blip>
          <a:srcRect b="31440" l="0" r="4761" t="-6855"/>
          <a:stretch/>
        </p:blipFill>
        <p:spPr>
          <a:xfrm>
            <a:off x="112425" y="0"/>
            <a:ext cx="2726674" cy="2159050"/>
          </a:xfrm>
          <a:prstGeom prst="rect">
            <a:avLst/>
          </a:prstGeom>
          <a:noFill/>
          <a:ln>
            <a:noFill/>
          </a:ln>
        </p:spPr>
      </p:pic>
      <p:pic>
        <p:nvPicPr>
          <p:cNvPr id="78" name="Google Shape;78;p15"/>
          <p:cNvPicPr preferRelativeResize="0"/>
          <p:nvPr/>
        </p:nvPicPr>
        <p:blipFill rotWithShape="1">
          <a:blip r:embed="rId4">
            <a:alphaModFix/>
          </a:blip>
          <a:srcRect b="0" l="7170" r="7161" t="0"/>
          <a:stretch/>
        </p:blipFill>
        <p:spPr>
          <a:xfrm>
            <a:off x="2584750" y="1512113"/>
            <a:ext cx="2726676" cy="3197650"/>
          </a:xfrm>
          <a:prstGeom prst="rect">
            <a:avLst/>
          </a:prstGeom>
          <a:noFill/>
          <a:ln>
            <a:noFill/>
          </a:ln>
        </p:spPr>
      </p:pic>
      <p:pic>
        <p:nvPicPr>
          <p:cNvPr id="79" name="Google Shape;79;p15"/>
          <p:cNvPicPr preferRelativeResize="0"/>
          <p:nvPr/>
        </p:nvPicPr>
        <p:blipFill rotWithShape="1">
          <a:blip r:embed="rId5">
            <a:alphaModFix/>
          </a:blip>
          <a:srcRect b="17518" l="0" r="0" t="17525"/>
          <a:stretch/>
        </p:blipFill>
        <p:spPr>
          <a:xfrm>
            <a:off x="187300" y="2201925"/>
            <a:ext cx="2576925" cy="1818026"/>
          </a:xfrm>
          <a:prstGeom prst="rect">
            <a:avLst/>
          </a:prstGeom>
          <a:noFill/>
          <a:ln>
            <a:noFill/>
          </a:ln>
        </p:spPr>
      </p:pic>
      <p:pic>
        <p:nvPicPr>
          <p:cNvPr id="80" name="Google Shape;80;p15"/>
          <p:cNvPicPr preferRelativeResize="0"/>
          <p:nvPr/>
        </p:nvPicPr>
        <p:blipFill>
          <a:blip r:embed="rId6">
            <a:alphaModFix/>
          </a:blip>
          <a:stretch>
            <a:fillRect/>
          </a:stretch>
        </p:blipFill>
        <p:spPr>
          <a:xfrm>
            <a:off x="1547450" y="3820825"/>
            <a:ext cx="1481300" cy="1252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265500" y="207500"/>
            <a:ext cx="4045200" cy="1786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0" lang="en">
                <a:latin typeface="Playfair Display ExtraBold"/>
                <a:ea typeface="Playfair Display ExtraBold"/>
                <a:cs typeface="Playfair Display ExtraBold"/>
                <a:sym typeface="Playfair Display ExtraBold"/>
              </a:rPr>
              <a:t>UNIVERSAL PRECAUTION</a:t>
            </a:r>
            <a:r>
              <a:rPr b="0" lang="en">
                <a:latin typeface="Raleway SemiBold"/>
                <a:ea typeface="Raleway SemiBold"/>
                <a:cs typeface="Raleway SemiBold"/>
                <a:sym typeface="Raleway SemiBold"/>
              </a:rPr>
              <a:t> </a:t>
            </a:r>
            <a:endParaRPr b="0">
              <a:latin typeface="Raleway SemiBold"/>
              <a:ea typeface="Raleway SemiBold"/>
              <a:cs typeface="Raleway SemiBold"/>
              <a:sym typeface="Raleway SemiBold"/>
            </a:endParaRPr>
          </a:p>
        </p:txBody>
      </p:sp>
      <p:sp>
        <p:nvSpPr>
          <p:cNvPr id="86" name="Google Shape;86;p16"/>
          <p:cNvSpPr txBox="1"/>
          <p:nvPr>
            <p:ph idx="2" type="body"/>
          </p:nvPr>
        </p:nvSpPr>
        <p:spPr>
          <a:xfrm>
            <a:off x="4572000" y="724200"/>
            <a:ext cx="46218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b="1" lang="en" sz="3100">
                <a:latin typeface="Playfair Display"/>
                <a:ea typeface="Playfair Display"/>
                <a:cs typeface="Playfair Display"/>
                <a:sym typeface="Playfair Display"/>
              </a:rPr>
              <a:t>Presume that every person in the human services setting has been exposed to abuse, violence, neglect, or other traumatic experiences.</a:t>
            </a:r>
            <a:endParaRPr b="1" sz="1300">
              <a:latin typeface="Playfair Display"/>
              <a:ea typeface="Playfair Display"/>
              <a:cs typeface="Playfair Display"/>
              <a:sym typeface="Playfair Display"/>
            </a:endParaRPr>
          </a:p>
        </p:txBody>
      </p:sp>
      <p:pic>
        <p:nvPicPr>
          <p:cNvPr id="87" name="Google Shape;87;p16"/>
          <p:cNvPicPr preferRelativeResize="0"/>
          <p:nvPr/>
        </p:nvPicPr>
        <p:blipFill>
          <a:blip r:embed="rId3">
            <a:alphaModFix/>
          </a:blip>
          <a:stretch>
            <a:fillRect/>
          </a:stretch>
        </p:blipFill>
        <p:spPr>
          <a:xfrm>
            <a:off x="687638" y="1993688"/>
            <a:ext cx="3200925" cy="320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44250" y="335450"/>
            <a:ext cx="8455500" cy="1143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0" lang="en">
                <a:latin typeface="Playfair Display Medium"/>
                <a:ea typeface="Playfair Display Medium"/>
                <a:cs typeface="Playfair Display Medium"/>
                <a:sym typeface="Playfair Display Medium"/>
              </a:rPr>
              <a:t>GROUP AGREEMENTS</a:t>
            </a:r>
            <a:endParaRPr b="0">
              <a:latin typeface="Playfair Display Medium"/>
              <a:ea typeface="Playfair Display Medium"/>
              <a:cs typeface="Playfair Display Medium"/>
              <a:sym typeface="Playfair Display Medium"/>
            </a:endParaRPr>
          </a:p>
        </p:txBody>
      </p:sp>
      <p:sp>
        <p:nvSpPr>
          <p:cNvPr id="93" name="Google Shape;93;p17"/>
          <p:cNvSpPr txBox="1"/>
          <p:nvPr>
            <p:ph idx="4294967295" type="body"/>
          </p:nvPr>
        </p:nvSpPr>
        <p:spPr>
          <a:xfrm>
            <a:off x="311700" y="1478450"/>
            <a:ext cx="8520600" cy="3391800"/>
          </a:xfrm>
          <a:prstGeom prst="rect">
            <a:avLst/>
          </a:prstGeom>
        </p:spPr>
        <p:txBody>
          <a:bodyPr anchorCtr="0" anchor="t" bIns="91425" lIns="91425" spcFirstLastPara="1" rIns="91425" wrap="square" tIns="91425">
            <a:noAutofit/>
          </a:bodyPr>
          <a:lstStyle/>
          <a:p>
            <a:pPr indent="-350996" lvl="0" marL="952500" rtl="0" algn="l">
              <a:lnSpc>
                <a:spcPct val="95000"/>
              </a:lnSpc>
              <a:spcBef>
                <a:spcPts val="0"/>
              </a:spcBef>
              <a:spcAft>
                <a:spcPts val="0"/>
              </a:spcAft>
              <a:buClr>
                <a:schemeClr val="dk1"/>
              </a:buClr>
              <a:buSzPts val="1928"/>
              <a:buFont typeface="Playfair Display Medium"/>
              <a:buChar char="●"/>
            </a:pPr>
            <a:r>
              <a:rPr lang="en" sz="2315">
                <a:latin typeface="Playfair Display Medium"/>
                <a:ea typeface="Playfair Display Medium"/>
                <a:cs typeface="Playfair Display Medium"/>
                <a:sym typeface="Playfair Display Medium"/>
              </a:rPr>
              <a:t>Safe Space/Brave Space​</a:t>
            </a:r>
            <a:endParaRPr sz="2315">
              <a:latin typeface="Playfair Display Medium"/>
              <a:ea typeface="Playfair Display Medium"/>
              <a:cs typeface="Playfair Display Medium"/>
              <a:sym typeface="Playfair Display Medium"/>
            </a:endParaRPr>
          </a:p>
          <a:p>
            <a:pPr indent="-350996" lvl="0" marL="952500" rtl="0" algn="l">
              <a:lnSpc>
                <a:spcPct val="95000"/>
              </a:lnSpc>
              <a:spcBef>
                <a:spcPts val="0"/>
              </a:spcBef>
              <a:spcAft>
                <a:spcPts val="0"/>
              </a:spcAft>
              <a:buClr>
                <a:schemeClr val="dk1"/>
              </a:buClr>
              <a:buSzPts val="1928"/>
              <a:buFont typeface="Playfair Display Medium"/>
              <a:buChar char="●"/>
            </a:pPr>
            <a:r>
              <a:rPr lang="en" sz="2315">
                <a:latin typeface="Playfair Display Medium"/>
                <a:ea typeface="Playfair Display Medium"/>
                <a:cs typeface="Playfair Display Medium"/>
                <a:sym typeface="Playfair Display Medium"/>
              </a:rPr>
              <a:t>Vegas Style​</a:t>
            </a:r>
            <a:endParaRPr sz="2315">
              <a:latin typeface="Playfair Display Medium"/>
              <a:ea typeface="Playfair Display Medium"/>
              <a:cs typeface="Playfair Display Medium"/>
              <a:sym typeface="Playfair Display Medium"/>
            </a:endParaRPr>
          </a:p>
          <a:p>
            <a:pPr indent="-350996" lvl="0" marL="952500" rtl="0" algn="l">
              <a:lnSpc>
                <a:spcPct val="95000"/>
              </a:lnSpc>
              <a:spcBef>
                <a:spcPts val="0"/>
              </a:spcBef>
              <a:spcAft>
                <a:spcPts val="0"/>
              </a:spcAft>
              <a:buClr>
                <a:schemeClr val="dk1"/>
              </a:buClr>
              <a:buSzPts val="1928"/>
              <a:buFont typeface="Playfair Display Medium"/>
              <a:buChar char="●"/>
            </a:pPr>
            <a:r>
              <a:rPr lang="en" sz="2315">
                <a:latin typeface="Playfair Display Medium"/>
                <a:ea typeface="Playfair Display Medium"/>
                <a:cs typeface="Playfair Display Medium"/>
                <a:sym typeface="Playfair Display Medium"/>
              </a:rPr>
              <a:t>Move Up, Move Up​</a:t>
            </a:r>
            <a:endParaRPr sz="2315">
              <a:latin typeface="Playfair Display Medium"/>
              <a:ea typeface="Playfair Display Medium"/>
              <a:cs typeface="Playfair Display Medium"/>
              <a:sym typeface="Playfair Display Medium"/>
            </a:endParaRPr>
          </a:p>
          <a:p>
            <a:pPr indent="-350996" lvl="0" marL="952500" rtl="0" algn="l">
              <a:lnSpc>
                <a:spcPct val="95000"/>
              </a:lnSpc>
              <a:spcBef>
                <a:spcPts val="0"/>
              </a:spcBef>
              <a:spcAft>
                <a:spcPts val="0"/>
              </a:spcAft>
              <a:buClr>
                <a:schemeClr val="dk1"/>
              </a:buClr>
              <a:buSzPts val="1928"/>
              <a:buFont typeface="Playfair Display Medium"/>
              <a:buChar char="●"/>
            </a:pPr>
            <a:r>
              <a:rPr lang="en" sz="2315">
                <a:latin typeface="Playfair Display Medium"/>
                <a:ea typeface="Playfair Display Medium"/>
                <a:cs typeface="Playfair Display Medium"/>
                <a:sym typeface="Playfair Display Medium"/>
              </a:rPr>
              <a:t>E.L.M.O.​</a:t>
            </a:r>
            <a:endParaRPr sz="2315">
              <a:latin typeface="Playfair Display Medium"/>
              <a:ea typeface="Playfair Display Medium"/>
              <a:cs typeface="Playfair Display Medium"/>
              <a:sym typeface="Playfair Display Medium"/>
            </a:endParaRPr>
          </a:p>
          <a:p>
            <a:pPr indent="-350996" lvl="0" marL="952500" rtl="0" algn="l">
              <a:lnSpc>
                <a:spcPct val="95000"/>
              </a:lnSpc>
              <a:spcBef>
                <a:spcPts val="0"/>
              </a:spcBef>
              <a:spcAft>
                <a:spcPts val="0"/>
              </a:spcAft>
              <a:buClr>
                <a:schemeClr val="dk1"/>
              </a:buClr>
              <a:buSzPts val="1928"/>
              <a:buFont typeface="Playfair Display Medium"/>
              <a:buChar char="●"/>
            </a:pPr>
            <a:r>
              <a:rPr lang="en" sz="2315">
                <a:latin typeface="Playfair Display Medium"/>
                <a:ea typeface="Playfair Display Medium"/>
                <a:cs typeface="Playfair Display Medium"/>
                <a:sym typeface="Playfair Display Medium"/>
              </a:rPr>
              <a:t>1 Mic​</a:t>
            </a:r>
            <a:endParaRPr sz="2315">
              <a:latin typeface="Playfair Display Medium"/>
              <a:ea typeface="Playfair Display Medium"/>
              <a:cs typeface="Playfair Display Medium"/>
              <a:sym typeface="Playfair Display Medium"/>
            </a:endParaRPr>
          </a:p>
          <a:p>
            <a:pPr indent="-375602" lvl="0" marL="952500" rtl="0" algn="l">
              <a:lnSpc>
                <a:spcPct val="95000"/>
              </a:lnSpc>
              <a:spcBef>
                <a:spcPts val="0"/>
              </a:spcBef>
              <a:spcAft>
                <a:spcPts val="0"/>
              </a:spcAft>
              <a:buClr>
                <a:schemeClr val="dk1"/>
              </a:buClr>
              <a:buSzPts val="2315"/>
              <a:buFont typeface="Playfair Display Medium"/>
              <a:buChar char="●"/>
            </a:pPr>
            <a:r>
              <a:rPr lang="en" sz="2315">
                <a:latin typeface="Playfair Display Medium"/>
                <a:ea typeface="Playfair Display Medium"/>
                <a:cs typeface="Playfair Display Medium"/>
                <a:sym typeface="Playfair Display Medium"/>
              </a:rPr>
              <a:t>You’re learning something new</a:t>
            </a:r>
            <a:endParaRPr sz="2315">
              <a:latin typeface="Playfair Display Medium"/>
              <a:ea typeface="Playfair Display Medium"/>
              <a:cs typeface="Playfair Display Medium"/>
              <a:sym typeface="Playfair Display Medium"/>
            </a:endParaRPr>
          </a:p>
          <a:p>
            <a:pPr indent="0" lvl="0" marL="0" rtl="0" algn="l">
              <a:lnSpc>
                <a:spcPct val="95000"/>
              </a:lnSpc>
              <a:spcBef>
                <a:spcPts val="0"/>
              </a:spcBef>
              <a:spcAft>
                <a:spcPts val="0"/>
              </a:spcAft>
              <a:buSzPts val="852"/>
              <a:buNone/>
            </a:pPr>
            <a:r>
              <a:t/>
            </a:r>
            <a:endParaRPr sz="2315">
              <a:latin typeface="Playfair Display Medium"/>
              <a:ea typeface="Playfair Display Medium"/>
              <a:cs typeface="Playfair Display Medium"/>
              <a:sym typeface="Playfair Display Medium"/>
            </a:endParaRPr>
          </a:p>
          <a:p>
            <a:pPr indent="0" lvl="0" marL="457200" rtl="0" algn="l">
              <a:lnSpc>
                <a:spcPct val="95000"/>
              </a:lnSpc>
              <a:spcBef>
                <a:spcPts val="0"/>
              </a:spcBef>
              <a:spcAft>
                <a:spcPts val="0"/>
              </a:spcAft>
              <a:buSzPts val="852"/>
              <a:buNone/>
            </a:pPr>
            <a:r>
              <a:rPr lang="en" sz="2315">
                <a:latin typeface="Playfair Display Medium"/>
                <a:ea typeface="Playfair Display Medium"/>
                <a:cs typeface="Playfair Display Medium"/>
                <a:sym typeface="Playfair Display Medium"/>
              </a:rPr>
              <a:t>...Anything else? </a:t>
            </a:r>
            <a:endParaRPr sz="2315">
              <a:latin typeface="Playfair Display Medium"/>
              <a:ea typeface="Playfair Display Medium"/>
              <a:cs typeface="Playfair Display Medium"/>
              <a:sym typeface="Playfair Display Medium"/>
            </a:endParaRPr>
          </a:p>
          <a:p>
            <a:pPr indent="0" lvl="0" marL="0" rtl="0" algn="l">
              <a:lnSpc>
                <a:spcPct val="95000"/>
              </a:lnSpc>
              <a:spcBef>
                <a:spcPts val="0"/>
              </a:spcBef>
              <a:spcAft>
                <a:spcPts val="1200"/>
              </a:spcAft>
              <a:buSzPts val="852"/>
              <a:buNone/>
            </a:pPr>
            <a:r>
              <a:t/>
            </a:r>
            <a:endParaRPr sz="1695">
              <a:latin typeface="Playfair Display Medium"/>
              <a:ea typeface="Playfair Display Medium"/>
              <a:cs typeface="Playfair Display Medium"/>
              <a:sym typeface="Playfair Display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DID WE COME UP WITH THE TITLE OF THIS PRESENTATION?</a:t>
            </a:r>
            <a:endParaRPr/>
          </a:p>
        </p:txBody>
      </p:sp>
      <p:sp>
        <p:nvSpPr>
          <p:cNvPr id="99" name="Google Shape;99;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438150" lvl="0" marL="457200" rtl="0" algn="l">
              <a:spcBef>
                <a:spcPts val="0"/>
              </a:spcBef>
              <a:spcAft>
                <a:spcPts val="0"/>
              </a:spcAft>
              <a:buSzPts val="3300"/>
              <a:buChar char="●"/>
            </a:pPr>
            <a:r>
              <a:rPr lang="en" sz="3300"/>
              <a:t>AMY’S CREATIVITY</a:t>
            </a:r>
            <a:endParaRPr sz="3300"/>
          </a:p>
          <a:p>
            <a:pPr indent="-438150" lvl="0" marL="457200" rtl="0" algn="l">
              <a:spcBef>
                <a:spcPts val="0"/>
              </a:spcBef>
              <a:spcAft>
                <a:spcPts val="0"/>
              </a:spcAft>
              <a:buSzPts val="3300"/>
              <a:buChar char="●"/>
            </a:pPr>
            <a:r>
              <a:rPr lang="en" sz="3300"/>
              <a:t>TRACI’S </a:t>
            </a:r>
            <a:r>
              <a:rPr lang="en" sz="3300"/>
              <a:t>PERSISTENCE</a:t>
            </a:r>
            <a:r>
              <a:rPr lang="en" sz="3300"/>
              <a:t> </a:t>
            </a:r>
            <a:endParaRPr sz="3300"/>
          </a:p>
          <a:p>
            <a:pPr indent="-438150" lvl="0" marL="457200" rtl="0" algn="l">
              <a:spcBef>
                <a:spcPts val="0"/>
              </a:spcBef>
              <a:spcAft>
                <a:spcPts val="0"/>
              </a:spcAft>
              <a:buSzPts val="3300"/>
              <a:buChar char="●"/>
            </a:pPr>
            <a:r>
              <a:rPr lang="en" sz="3300"/>
              <a:t>COMFORTABILITY OF OUR OWN BODIES </a:t>
            </a:r>
            <a:endParaRPr sz="3300"/>
          </a:p>
          <a:p>
            <a:pPr indent="-438150" lvl="0" marL="457200" rtl="0" algn="l">
              <a:spcBef>
                <a:spcPts val="0"/>
              </a:spcBef>
              <a:spcAft>
                <a:spcPts val="0"/>
              </a:spcAft>
              <a:buSzPts val="3300"/>
              <a:buChar char="●"/>
            </a:pPr>
            <a:r>
              <a:rPr lang="en" sz="3300"/>
              <a:t>FRUSTRATION WITH CONVERSATIONS ABOUT “BODY POSITIVITY”</a:t>
            </a:r>
            <a:endParaRPr sz="3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Objectives</a:t>
            </a:r>
            <a:endParaRPr/>
          </a:p>
        </p:txBody>
      </p:sp>
      <p:sp>
        <p:nvSpPr>
          <p:cNvPr id="105" name="Google Shape;105;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sz="2800"/>
              <a:t>An understanding of the history of the fat body</a:t>
            </a:r>
            <a:endParaRPr sz="2800"/>
          </a:p>
          <a:p>
            <a:pPr indent="-406400" lvl="0" marL="457200" rtl="0" algn="l">
              <a:spcBef>
                <a:spcPts val="0"/>
              </a:spcBef>
              <a:spcAft>
                <a:spcPts val="0"/>
              </a:spcAft>
              <a:buSzPts val="2800"/>
              <a:buChar char="●"/>
            </a:pPr>
            <a:r>
              <a:rPr lang="en" sz="2800"/>
              <a:t>The intersectionality of Racism and Diet Culture</a:t>
            </a:r>
            <a:endParaRPr sz="2800"/>
          </a:p>
          <a:p>
            <a:pPr indent="-406400" lvl="0" marL="457200" rtl="0" algn="l">
              <a:spcBef>
                <a:spcPts val="0"/>
              </a:spcBef>
              <a:spcAft>
                <a:spcPts val="0"/>
              </a:spcAft>
              <a:buSzPts val="2800"/>
              <a:buChar char="●"/>
            </a:pPr>
            <a:r>
              <a:rPr lang="en" sz="2800"/>
              <a:t>The barriers to service for Black and Fat femmes</a:t>
            </a:r>
            <a:endParaRPr sz="2800"/>
          </a:p>
          <a:p>
            <a:pPr indent="-406400" lvl="0" marL="457200" rtl="0" algn="l">
              <a:spcBef>
                <a:spcPts val="0"/>
              </a:spcBef>
              <a:spcAft>
                <a:spcPts val="0"/>
              </a:spcAft>
              <a:buSzPts val="2800"/>
              <a:buChar char="●"/>
            </a:pPr>
            <a:r>
              <a:rPr lang="en" sz="2800"/>
              <a:t>Practice in working with Black and Fat femmes</a:t>
            </a:r>
            <a:endParaRPr sz="2800"/>
          </a:p>
          <a:p>
            <a:pPr indent="-406400" lvl="0" marL="457200" rtl="0" algn="l">
              <a:spcBef>
                <a:spcPts val="0"/>
              </a:spcBef>
              <a:spcAft>
                <a:spcPts val="0"/>
              </a:spcAft>
              <a:buSzPts val="2800"/>
              <a:buChar char="●"/>
            </a:pPr>
            <a:r>
              <a:rPr lang="en" sz="2800"/>
              <a:t>Liberation for you, in your body</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 </a:t>
            </a:r>
            <a:r>
              <a:rPr lang="en"/>
              <a:t>SUBJUGATION</a:t>
            </a:r>
            <a:r>
              <a:rPr lang="en"/>
              <a:t> OF BLACK </a:t>
            </a:r>
            <a:r>
              <a:rPr lang="en"/>
              <a:t>WOMEN'S</a:t>
            </a:r>
            <a:r>
              <a:rPr lang="en"/>
              <a:t> BODIES </a:t>
            </a:r>
            <a:endParaRPr/>
          </a:p>
        </p:txBody>
      </p:sp>
      <p:sp>
        <p:nvSpPr>
          <p:cNvPr id="111" name="Google Shape;111;p20"/>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“THE CAMERA NEVER LIES”</a:t>
            </a:r>
            <a:endParaRPr sz="1700"/>
          </a:p>
          <a:p>
            <a:pPr indent="-336550" lvl="0" marL="457200" rtl="0" algn="l">
              <a:spcBef>
                <a:spcPts val="0"/>
              </a:spcBef>
              <a:spcAft>
                <a:spcPts val="0"/>
              </a:spcAft>
              <a:buSzPts val="1700"/>
              <a:buChar char="●"/>
            </a:pPr>
            <a:r>
              <a:rPr lang="en" sz="1700"/>
              <a:t>19TH CENTURY PHOTOGRAPHS FROM BRITISH COLONIZERS </a:t>
            </a:r>
            <a:endParaRPr sz="1700"/>
          </a:p>
          <a:p>
            <a:pPr indent="-336550" lvl="0" marL="457200" rtl="0" algn="l">
              <a:spcBef>
                <a:spcPts val="0"/>
              </a:spcBef>
              <a:spcAft>
                <a:spcPts val="0"/>
              </a:spcAft>
              <a:buSzPts val="1700"/>
              <a:buChar char="●"/>
            </a:pPr>
            <a:r>
              <a:rPr lang="en" sz="1700"/>
              <a:t>PARTICULAR INTEREST IN THE NAKED BODIES OF BLACK WOMEN</a:t>
            </a:r>
            <a:endParaRPr sz="1700"/>
          </a:p>
          <a:p>
            <a:pPr indent="-336550" lvl="0" marL="457200" rtl="0" algn="l">
              <a:spcBef>
                <a:spcPts val="0"/>
              </a:spcBef>
              <a:spcAft>
                <a:spcPts val="0"/>
              </a:spcAft>
              <a:buSzPts val="1700"/>
              <a:buChar char="●"/>
            </a:pPr>
            <a:r>
              <a:rPr lang="en" sz="1700"/>
              <a:t>FOCUS ON BREASTS, BUTTOCKS AND LIPS </a:t>
            </a:r>
            <a:endParaRPr sz="1700"/>
          </a:p>
          <a:p>
            <a:pPr indent="-336550" lvl="0" marL="457200" rtl="0" algn="l">
              <a:spcBef>
                <a:spcPts val="0"/>
              </a:spcBef>
              <a:spcAft>
                <a:spcPts val="0"/>
              </a:spcAft>
              <a:buSzPts val="1700"/>
              <a:buChar char="●"/>
            </a:pPr>
            <a:r>
              <a:rPr lang="en" sz="1700"/>
              <a:t>ASSUMPTION OF </a:t>
            </a:r>
            <a:r>
              <a:rPr lang="en" sz="1700"/>
              <a:t>ANTICIPATION</a:t>
            </a:r>
            <a:r>
              <a:rPr lang="en" sz="1700"/>
              <a:t> </a:t>
            </a:r>
            <a:endParaRPr sz="1700"/>
          </a:p>
          <a:p>
            <a:pPr indent="-336550" lvl="0" marL="457200" rtl="0" algn="l">
              <a:spcBef>
                <a:spcPts val="0"/>
              </a:spcBef>
              <a:spcAft>
                <a:spcPts val="0"/>
              </a:spcAft>
              <a:buSzPts val="1700"/>
              <a:buChar char="●"/>
            </a:pPr>
            <a:r>
              <a:rPr lang="en" sz="1700"/>
              <a:t>FETISIZATION OF THE BLACK FEMALE BODY </a:t>
            </a:r>
            <a:endParaRPr sz="1700"/>
          </a:p>
          <a:p>
            <a:pPr indent="0" lvl="0" marL="914400" rtl="0" algn="l">
              <a:spcBef>
                <a:spcPts val="1200"/>
              </a:spcBef>
              <a:spcAft>
                <a:spcPts val="1200"/>
              </a:spcAft>
              <a:buNone/>
            </a:pPr>
            <a:r>
              <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265500" y="410000"/>
            <a:ext cx="4045200" cy="2457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MOST FAMOUS FETISHIZED BLACK WOMAN </a:t>
            </a:r>
            <a:endParaRPr/>
          </a:p>
        </p:txBody>
      </p:sp>
      <p:sp>
        <p:nvSpPr>
          <p:cNvPr id="117" name="Google Shape;117;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18" name="Google Shape;118;p21"/>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50">
                <a:solidFill>
                  <a:srgbClr val="4D5156"/>
                </a:solidFill>
                <a:highlight>
                  <a:srgbClr val="FFFFFF"/>
                </a:highlight>
                <a:latin typeface="Roboto"/>
                <a:ea typeface="Roboto"/>
                <a:cs typeface="Roboto"/>
                <a:sym typeface="Roboto"/>
              </a:rPr>
              <a:t>Saartje (Sarah) Baartman </a:t>
            </a:r>
            <a:endParaRPr sz="3700"/>
          </a:p>
        </p:txBody>
      </p:sp>
      <p:pic>
        <p:nvPicPr>
          <p:cNvPr id="119" name="Google Shape;119;p21"/>
          <p:cNvPicPr preferRelativeResize="0"/>
          <p:nvPr/>
        </p:nvPicPr>
        <p:blipFill>
          <a:blip r:embed="rId3">
            <a:alphaModFix/>
          </a:blip>
          <a:stretch>
            <a:fillRect/>
          </a:stretch>
        </p:blipFill>
        <p:spPr>
          <a:xfrm>
            <a:off x="4745925" y="62125"/>
            <a:ext cx="4149600" cy="5081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